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613" r:id="rId2"/>
    <p:sldId id="1494" r:id="rId3"/>
    <p:sldId id="1508" r:id="rId4"/>
    <p:sldId id="1510" r:id="rId5"/>
    <p:sldId id="1503" r:id="rId6"/>
    <p:sldId id="1090" r:id="rId7"/>
    <p:sldId id="799" r:id="rId8"/>
    <p:sldId id="760" r:id="rId9"/>
    <p:sldId id="342" r:id="rId10"/>
    <p:sldId id="659" r:id="rId1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anie A. Kenderdine" initials="MAK" lastIdx="4" clrIdx="0">
    <p:extLst>
      <p:ext uri="{19B8F6BF-5375-455C-9EA6-DF929625EA0E}">
        <p15:presenceInfo xmlns:p15="http://schemas.microsoft.com/office/powerpoint/2012/main" userId="S::makenderdine@energyfuturesinitiative.org::14c127bf-e280-44a7-8086-0d20f77283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D1FF"/>
    <a:srgbClr val="990000"/>
    <a:srgbClr val="00AC00"/>
    <a:srgbClr val="7E0000"/>
    <a:srgbClr val="99FF33"/>
    <a:srgbClr val="669900"/>
    <a:srgbClr val="7DDDFF"/>
    <a:srgbClr val="7BB800"/>
    <a:srgbClr val="71DAFF"/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0" autoAdjust="0"/>
    <p:restoredTop sz="93686" autoAdjust="0"/>
  </p:normalViewPr>
  <p:slideViewPr>
    <p:cSldViewPr snapToGrid="0">
      <p:cViewPr varScale="1">
        <p:scale>
          <a:sx n="95" d="100"/>
          <a:sy n="95" d="100"/>
        </p:scale>
        <p:origin x="1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elanie%20Kenderline\Downloads\2020_celt_report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alexg\Desktop\EFI%20Materials\Copy%20of%20Pathways%20for%20Final%20OFI%20as%20of%204.25%20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elanie%20Kenderdine\EFI%20&amp;%20EJM%20Associates%20Dropbox\Melanie%20Kenderdine\LCOE%20&amp;%20LC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elanie%20Kenderdine\EFI%20&amp;%20EJM%20Associates%20Dropbox\Melanie%20Kenderdine\LCOE%20&amp;%20LC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148917054807247E-2"/>
          <c:y val="2.7694007234815882E-2"/>
          <c:w val="0.97047840411789277"/>
          <c:h val="0.96068096515424417"/>
        </c:manualLayout>
      </c:layout>
      <c:pie3DChart>
        <c:varyColors val="1"/>
        <c:ser>
          <c:idx val="0"/>
          <c:order val="0"/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693-44A8-8F1C-E8FDE228E83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693-44A8-8F1C-E8FDE228E83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693-44A8-8F1C-E8FDE228E83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693-44A8-8F1C-E8FDE228E830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693-44A8-8F1C-E8FDE228E830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693-44A8-8F1C-E8FDE228E830}"/>
              </c:ext>
            </c:extLst>
          </c:dPt>
          <c:dPt>
            <c:idx val="6"/>
            <c:bubble3D val="0"/>
            <c:spPr>
              <a:solidFill>
                <a:srgbClr val="4FD1FF"/>
              </a:soli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693-44A8-8F1C-E8FDE228E830}"/>
              </c:ext>
            </c:extLst>
          </c:dPt>
          <c:dPt>
            <c:idx val="7"/>
            <c:bubble3D val="0"/>
            <c:spPr>
              <a:solidFill>
                <a:schemeClr val="accent6">
                  <a:lumMod val="75000"/>
                </a:schemeClr>
              </a:soli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693-44A8-8F1C-E8FDE228E830}"/>
              </c:ext>
            </c:extLst>
          </c:dPt>
          <c:dPt>
            <c:idx val="8"/>
            <c:bubble3D val="0"/>
            <c:spPr>
              <a:solidFill>
                <a:srgbClr val="FFC000"/>
              </a:soli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693-44A8-8F1C-E8FDE228E830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3693-44A8-8F1C-E8FDE228E830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3693-44A8-8F1C-E8FDE228E830}"/>
              </c:ext>
            </c:extLst>
          </c:dPt>
          <c:dPt>
            <c:idx val="11"/>
            <c:bubble3D val="0"/>
            <c:spPr>
              <a:solidFill>
                <a:srgbClr val="990000"/>
              </a:soli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3693-44A8-8F1C-E8FDE228E830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3693-44A8-8F1C-E8FDE228E830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3693-44A8-8F1C-E8FDE228E830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38100">
                <a:solidFill>
                  <a:schemeClr val="bg1"/>
                </a:solidFill>
              </a:ln>
              <a:effectLst/>
              <a:sp3d contourW="381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3693-44A8-8F1C-E8FDE228E830}"/>
              </c:ext>
            </c:extLst>
          </c:dPt>
          <c:dLbls>
            <c:dLbl>
              <c:idx val="0"/>
              <c:layout>
                <c:manualLayout>
                  <c:x val="6.5247058987613748E-3"/>
                  <c:y val="-2.55556839295617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6962B6-C963-4D28-AC22-ED9674F03AE9}" type="CATEGORYNAME">
                      <a:rPr lang="en-US" sz="1600" smtClean="0"/>
                      <a:pPr>
                        <a:defRPr sz="1600" b="1">
                          <a:solidFill>
                            <a:srgbClr val="002060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 dirty="0"/>
                      <a:t>, </a:t>
                    </a:r>
                    <a:fld id="{5AD67227-A4A0-4B47-B869-799EC16AB056}" type="PERCENTAGE">
                      <a:rPr lang="en-US" sz="1600" baseline="0" smtClean="0"/>
                      <a:pPr>
                        <a:defRPr sz="1600" b="1">
                          <a:solidFill>
                            <a:srgbClr val="002060"/>
                          </a:solidFill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843031962991709"/>
                      <c:h val="9.422200168787582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93-44A8-8F1C-E8FDE228E830}"/>
                </c:ext>
              </c:extLst>
            </c:dLbl>
            <c:dLbl>
              <c:idx val="1"/>
              <c:layout>
                <c:manualLayout>
                  <c:x val="-2.5288187018752444E-2"/>
                  <c:y val="0.136246493350002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24470586121358E-2"/>
                      <c:h val="9.22780160231737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693-44A8-8F1C-E8FDE228E830}"/>
                </c:ext>
              </c:extLst>
            </c:dLbl>
            <c:dLbl>
              <c:idx val="2"/>
              <c:layout>
                <c:manualLayout>
                  <c:x val="1.6389874409594496E-2"/>
                  <c:y val="-4.8674966820166643E-2"/>
                </c:manualLayout>
              </c:layout>
              <c:tx>
                <c:rich>
                  <a:bodyPr/>
                  <a:lstStyle/>
                  <a:p>
                    <a:fld id="{596EE96A-612D-4C80-8839-4497FCF8E55A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fld id="{BCBDA6B3-611C-4343-BF47-8ACD630465A7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693-44A8-8F1C-E8FDE228E830}"/>
                </c:ext>
              </c:extLst>
            </c:dLbl>
            <c:dLbl>
              <c:idx val="3"/>
              <c:layout>
                <c:manualLayout>
                  <c:x val="0.20244154322183958"/>
                  <c:y val="1.56987438793659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3465569298073"/>
                      <c:h val="9.44719774122173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693-44A8-8F1C-E8FDE228E830}"/>
                </c:ext>
              </c:extLst>
            </c:dLbl>
            <c:dLbl>
              <c:idx val="4"/>
              <c:layout>
                <c:manualLayout>
                  <c:x val="-6.0033031641735082E-2"/>
                  <c:y val="9.305590297541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93-44A8-8F1C-E8FDE228E830}"/>
                </c:ext>
              </c:extLst>
            </c:dLbl>
            <c:dLbl>
              <c:idx val="5"/>
              <c:layout>
                <c:manualLayout>
                  <c:x val="9.7177629987668254E-2"/>
                  <c:y val="9.37268943042689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93-44A8-8F1C-E8FDE228E830}"/>
                </c:ext>
              </c:extLst>
            </c:dLbl>
            <c:dLbl>
              <c:idx val="6"/>
              <c:layout>
                <c:manualLayout>
                  <c:x val="-0.20819466585800733"/>
                  <c:y val="-0.275240770102669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70108063410782"/>
                      <c:h val="0.170285336012394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3693-44A8-8F1C-E8FDE228E83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3693-44A8-8F1C-E8FDE228E830}"/>
                </c:ext>
              </c:extLst>
            </c:dLbl>
            <c:dLbl>
              <c:idx val="8"/>
              <c:layout>
                <c:manualLayout>
                  <c:x val="0.20502734166561293"/>
                  <c:y val="3.429918049883776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693-44A8-8F1C-E8FDE228E830}"/>
                </c:ext>
              </c:extLst>
            </c:dLbl>
            <c:dLbl>
              <c:idx val="9"/>
              <c:layout>
                <c:manualLayout>
                  <c:x val="-7.2223094509891866E-2"/>
                  <c:y val="7.60986567216058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63360849937437"/>
                      <c:h val="0.164634410236803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3693-44A8-8F1C-E8FDE228E830}"/>
                </c:ext>
              </c:extLst>
            </c:dLbl>
            <c:dLbl>
              <c:idx val="10"/>
              <c:layout>
                <c:manualLayout>
                  <c:x val="8.4830483131621573E-2"/>
                  <c:y val="4.524209344436252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     </a:t>
                    </a:r>
                  </a:p>
                  <a:p>
                    <a:pPr>
                      <a:defRPr sz="1600" b="1">
                        <a:solidFill>
                          <a:srgbClr val="002060"/>
                        </a:solidFill>
                      </a:defRPr>
                    </a:pPr>
                    <a:fld id="{7E6B5314-5B77-4EF0-9FF2-1F030C999D8B}" type="CATEGORYNAME">
                      <a:rPr lang="en-US" smtClean="0"/>
                      <a:pPr>
                        <a:defRPr sz="1600" b="1">
                          <a:solidFill>
                            <a:srgbClr val="002060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
     </a:t>
                    </a:r>
                    <a:fld id="{1259D0B6-602C-4117-9828-C41866C06CC7}" type="PERCENTAGE">
                      <a:rPr lang="en-US" baseline="0" smtClean="0"/>
                      <a:pPr>
                        <a:defRPr sz="1600" b="1">
                          <a:solidFill>
                            <a:srgbClr val="002060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55326797084392"/>
                      <c:h val="0.234712649913653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3693-44A8-8F1C-E8FDE228E830}"/>
                </c:ext>
              </c:extLst>
            </c:dLbl>
            <c:dLbl>
              <c:idx val="11"/>
              <c:layout>
                <c:manualLayout>
                  <c:x val="7.8848379038809882E-2"/>
                  <c:y val="0.186453748385893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693-44A8-8F1C-E8FDE228E830}"/>
                </c:ext>
              </c:extLst>
            </c:dLbl>
            <c:dLbl>
              <c:idx val="12"/>
              <c:layout>
                <c:manualLayout>
                  <c:x val="-0.16254932655190377"/>
                  <c:y val="-1.82208586177302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19118124490134"/>
                      <c:h val="0.120980595301168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3693-44A8-8F1C-E8FDE228E830}"/>
                </c:ext>
              </c:extLst>
            </c:dLbl>
            <c:dLbl>
              <c:idx val="13"/>
              <c:layout>
                <c:manualLayout>
                  <c:x val="-8.8376240456291652E-2"/>
                  <c:y val="-2.52167183799278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500007567106809E-2"/>
                      <c:h val="9.75861190242981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3693-44A8-8F1C-E8FDE228E830}"/>
                </c:ext>
              </c:extLst>
            </c:dLbl>
            <c:dLbl>
              <c:idx val="14"/>
              <c:layout>
                <c:manualLayout>
                  <c:x val="1.2179479924480987E-2"/>
                  <c:y val="8.949422866851275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659732505320827E-2"/>
                      <c:h val="9.22780160231737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3693-44A8-8F1C-E8FDE228E8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'1.3 Summer by Fuel Type'!$B$9:$B$23</c:f>
              <c:strCache>
                <c:ptCount val="15"/>
                <c:pt idx="0">
                  <c:v>Battery, Energy Storage</c:v>
                </c:pt>
                <c:pt idx="1">
                  <c:v>Coal</c:v>
                </c:pt>
                <c:pt idx="2">
                  <c:v>Co-located, PV / Battery</c:v>
                </c:pt>
                <c:pt idx="3">
                  <c:v>Fuel Cell</c:v>
                </c:pt>
                <c:pt idx="4">
                  <c:v>Hydro</c:v>
                </c:pt>
                <c:pt idx="5">
                  <c:v>Landfill Gas/Other Biomass Gas</c:v>
                </c:pt>
                <c:pt idx="6">
                  <c:v>Natural Gas</c:v>
                </c:pt>
                <c:pt idx="7">
                  <c:v>Nuclear</c:v>
                </c:pt>
                <c:pt idx="8">
                  <c:v>Oil</c:v>
                </c:pt>
                <c:pt idx="9">
                  <c:v>Photovoltaic</c:v>
                </c:pt>
                <c:pt idx="10">
                  <c:v>Pumped Storage</c:v>
                </c:pt>
                <c:pt idx="11">
                  <c:v>Refuse</c:v>
                </c:pt>
                <c:pt idx="12">
                  <c:v>Steam</c:v>
                </c:pt>
                <c:pt idx="13">
                  <c:v>Wind</c:v>
                </c:pt>
                <c:pt idx="14">
                  <c:v>Wood</c:v>
                </c:pt>
              </c:strCache>
            </c:strRef>
          </c:cat>
          <c:val>
            <c:numRef>
              <c:f>'1.3 Summer by Fuel Type'!$C$9:$C$23</c:f>
              <c:numCache>
                <c:formatCode>#,##0</c:formatCode>
                <c:ptCount val="15"/>
                <c:pt idx="0">
                  <c:v>4.99</c:v>
                </c:pt>
                <c:pt idx="1">
                  <c:v>916.86399999999992</c:v>
                </c:pt>
                <c:pt idx="2">
                  <c:v>0</c:v>
                </c:pt>
                <c:pt idx="3">
                  <c:v>22.694000000000003</c:v>
                </c:pt>
                <c:pt idx="4">
                  <c:v>1421.8620000000001</c:v>
                </c:pt>
                <c:pt idx="5">
                  <c:v>53.82</c:v>
                </c:pt>
                <c:pt idx="6">
                  <c:v>15803.113999999996</c:v>
                </c:pt>
                <c:pt idx="7">
                  <c:v>3343.31</c:v>
                </c:pt>
                <c:pt idx="8">
                  <c:v>6617.9380000000019</c:v>
                </c:pt>
                <c:pt idx="9">
                  <c:v>63.105999999999987</c:v>
                </c:pt>
                <c:pt idx="10">
                  <c:v>1682.3879999999999</c:v>
                </c:pt>
                <c:pt idx="11">
                  <c:v>389.59199999999998</c:v>
                </c:pt>
                <c:pt idx="12">
                  <c:v>0</c:v>
                </c:pt>
                <c:pt idx="13">
                  <c:v>111.93200000000003</c:v>
                </c:pt>
                <c:pt idx="14">
                  <c:v>448.81299999999999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3693-44A8-8F1C-E8FDE228E830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4FD1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5F3-470F-A717-1FBB86F143C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5F3-470F-A717-1FBB86F143CF}"/>
              </c:ext>
            </c:extLst>
          </c:dPt>
          <c:dPt>
            <c:idx val="2"/>
            <c:bubble3D val="0"/>
            <c:spPr>
              <a:solidFill>
                <a:srgbClr val="99FF3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5F3-470F-A717-1FBB86F143CF}"/>
              </c:ext>
            </c:extLst>
          </c:dPt>
          <c:dPt>
            <c:idx val="3"/>
            <c:bubble3D val="0"/>
            <c:spPr>
              <a:solidFill>
                <a:srgbClr val="99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5F3-470F-A717-1FBB86F143CF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5F3-470F-A717-1FBB86F143CF}"/>
              </c:ext>
            </c:extLst>
          </c:dPt>
          <c:dLbls>
            <c:dLbl>
              <c:idx val="0"/>
              <c:layout>
                <c:manualLayout>
                  <c:x val="-0.13162061969452782"/>
                  <c:y val="-0.122798495029297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18D55DD-B867-4275-AD86-59FEC5F35F13}" type="CATEGORYNAME">
                      <a:rPr lang="en-US" sz="1800" smtClean="0">
                        <a:solidFill>
                          <a:srgbClr val="002060"/>
                        </a:solidFill>
                      </a:rPr>
                      <a:pPr>
                        <a:defRPr sz="1800">
                          <a:solidFill>
                            <a:srgbClr val="002060"/>
                          </a:solidFill>
                        </a:defRPr>
                      </a:pPr>
                      <a:t>[CATEGORY NAME]</a:t>
                    </a:fld>
                    <a:endParaRPr lang="en-US" sz="1800" dirty="0">
                      <a:solidFill>
                        <a:srgbClr val="002060"/>
                      </a:solidFill>
                    </a:endParaRPr>
                  </a:p>
                  <a:p>
                    <a:pPr>
                      <a:defRPr sz="1800">
                        <a:solidFill>
                          <a:srgbClr val="002060"/>
                        </a:solidFill>
                      </a:defRPr>
                    </a:pPr>
                    <a:r>
                      <a:rPr lang="en-US" sz="1800" baseline="0" dirty="0">
                        <a:solidFill>
                          <a:srgbClr val="002060"/>
                        </a:solidFill>
                      </a:rPr>
                      <a:t>15,803 MW
</a:t>
                    </a:r>
                    <a:fld id="{8FD3C3D7-7915-421E-A2C5-AAB846B76841}" type="PERCENTAGE">
                      <a:rPr lang="en-US" sz="1800" baseline="0">
                        <a:solidFill>
                          <a:srgbClr val="002060"/>
                        </a:solidFill>
                      </a:rPr>
                      <a:pPr>
                        <a:defRPr sz="1800">
                          <a:solidFill>
                            <a:srgbClr val="002060"/>
                          </a:solidFill>
                        </a:defRPr>
                      </a:pPr>
                      <a:t>[PERCENTAGE]</a:t>
                    </a:fld>
                    <a:endParaRPr lang="en-US" sz="1800" baseline="0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1917780741065"/>
                      <c:h val="0.219502476053903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5F3-470F-A717-1FBB86F143CF}"/>
                </c:ext>
              </c:extLst>
            </c:dLbl>
            <c:dLbl>
              <c:idx val="1"/>
              <c:layout>
                <c:manualLayout>
                  <c:x val="0.16204904345784563"/>
                  <c:y val="-0.319598442180344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E41A487-DED1-4C2C-B625-B31BC89EE7E6}" type="CATEGORYNAME">
                      <a:rPr lang="en-US" sz="1800" smtClean="0">
                        <a:solidFill>
                          <a:srgbClr val="002060"/>
                        </a:solidFill>
                      </a:rPr>
                      <a:pPr>
                        <a:defRPr sz="1800">
                          <a:solidFill>
                            <a:srgbClr val="002060"/>
                          </a:solidFill>
                        </a:defRPr>
                      </a:pPr>
                      <a:t>[CATEGORY NAME]</a:t>
                    </a:fld>
                    <a:endParaRPr lang="en-US" sz="1800" dirty="0">
                      <a:solidFill>
                        <a:srgbClr val="002060"/>
                      </a:solidFill>
                    </a:endParaRPr>
                  </a:p>
                  <a:p>
                    <a:pPr>
                      <a:defRPr sz="1800">
                        <a:solidFill>
                          <a:srgbClr val="002060"/>
                        </a:solidFill>
                      </a:defRPr>
                    </a:pPr>
                    <a:r>
                      <a:rPr lang="en-US" sz="1800" baseline="0" dirty="0">
                        <a:solidFill>
                          <a:srgbClr val="002060"/>
                        </a:solidFill>
                      </a:rPr>
                      <a:t>6,600 MW
</a:t>
                    </a:r>
                    <a:fld id="{BE003560-450C-47E2-AE5C-A3315BD7633E}" type="PERCENTAGE">
                      <a:rPr lang="en-US" sz="1800" baseline="0">
                        <a:solidFill>
                          <a:srgbClr val="002060"/>
                        </a:solidFill>
                      </a:rPr>
                      <a:pPr>
                        <a:defRPr sz="1800">
                          <a:solidFill>
                            <a:srgbClr val="002060"/>
                          </a:solidFill>
                        </a:defRPr>
                      </a:pPr>
                      <a:t>[PERCENTAGE]</a:t>
                    </a:fld>
                    <a:endParaRPr lang="en-US" sz="1800" baseline="0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2373451196643"/>
                      <c:h val="0.161237187450081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5F3-470F-A717-1FBB86F143CF}"/>
                </c:ext>
              </c:extLst>
            </c:dLbl>
            <c:dLbl>
              <c:idx val="2"/>
              <c:layout>
                <c:manualLayout>
                  <c:x val="0.13798935935716627"/>
                  <c:y val="1.41690678464057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544BDD5-AD49-4184-B8BA-1F40BF5F5AB8}" type="CATEGORYNAME">
                      <a:rPr lang="en-US" sz="1800" smtClean="0">
                        <a:solidFill>
                          <a:srgbClr val="002060"/>
                        </a:solidFill>
                      </a:rPr>
                      <a:pPr>
                        <a:defRPr sz="1800">
                          <a:solidFill>
                            <a:srgbClr val="002060"/>
                          </a:solidFill>
                        </a:defRPr>
                      </a:pPr>
                      <a:t>[CATEGORY NAME]</a:t>
                    </a:fld>
                    <a:endParaRPr lang="en-US" sz="1800" dirty="0">
                      <a:solidFill>
                        <a:srgbClr val="002060"/>
                      </a:solidFill>
                    </a:endParaRPr>
                  </a:p>
                  <a:p>
                    <a:pPr>
                      <a:defRPr sz="1800">
                        <a:solidFill>
                          <a:srgbClr val="002060"/>
                        </a:solidFill>
                      </a:defRPr>
                    </a:pPr>
                    <a:r>
                      <a:rPr lang="en-US" sz="1800" baseline="0" dirty="0">
                        <a:solidFill>
                          <a:srgbClr val="002060"/>
                        </a:solidFill>
                      </a:rPr>
                      <a:t>4,343 MW
</a:t>
                    </a:r>
                    <a:fld id="{665A8E8C-7F04-42AD-9F86-84D46368A3C0}" type="PERCENTAGE">
                      <a:rPr lang="en-US" sz="1800" baseline="0">
                        <a:solidFill>
                          <a:srgbClr val="002060"/>
                        </a:solidFill>
                      </a:rPr>
                      <a:pPr>
                        <a:defRPr sz="1800">
                          <a:solidFill>
                            <a:srgbClr val="002060"/>
                          </a:solidFill>
                        </a:defRPr>
                      </a:pPr>
                      <a:t>[PERCENTAGE]</a:t>
                    </a:fld>
                    <a:endParaRPr lang="en-US" sz="1800" baseline="0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80998177080606"/>
                      <c:h val="0.143934114206405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5F3-470F-A717-1FBB86F143CF}"/>
                </c:ext>
              </c:extLst>
            </c:dLbl>
            <c:dLbl>
              <c:idx val="3"/>
              <c:layout>
                <c:manualLayout>
                  <c:x val="4.104298893700329E-2"/>
                  <c:y val="-2.12535087967225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rgbClr val="7E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68DC79C-F8DA-4D23-99F5-A74650C55ADD}" type="CATEGORYNAME">
                      <a:rPr lang="en-US" sz="1800">
                        <a:solidFill>
                          <a:srgbClr val="7E0000"/>
                        </a:solidFill>
                      </a:rPr>
                      <a:pPr>
                        <a:defRPr sz="1800">
                          <a:solidFill>
                            <a:srgbClr val="7E0000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>
                        <a:solidFill>
                          <a:srgbClr val="7E0000"/>
                        </a:solidFill>
                      </a:rPr>
                      <a:t>
1,400 MW</a:t>
                    </a:r>
                  </a:p>
                  <a:p>
                    <a:pPr>
                      <a:defRPr sz="1800">
                        <a:solidFill>
                          <a:srgbClr val="7E0000"/>
                        </a:solidFill>
                      </a:defRPr>
                    </a:pPr>
                    <a:fld id="{6961A57C-FDE8-415D-9867-623030C4701B}" type="PERCENTAGE">
                      <a:rPr lang="en-US" sz="1800" baseline="0" smtClean="0">
                        <a:solidFill>
                          <a:srgbClr val="7E0000"/>
                        </a:solidFill>
                      </a:rPr>
                      <a:pPr>
                        <a:defRPr sz="1800">
                          <a:solidFill>
                            <a:srgbClr val="7E0000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7E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15677998305681"/>
                      <c:h val="0.18644131774562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5F3-470F-A717-1FBB86F143CF}"/>
                </c:ext>
              </c:extLst>
            </c:dLbl>
            <c:dLbl>
              <c:idx val="4"/>
              <c:layout>
                <c:manualLayout>
                  <c:x val="0.12100605359013038"/>
                  <c:y val="8.02914774358524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7CB5F93-A7D4-4DCB-8FA3-34CFFFE83333}" type="CATEGORYNAME">
                      <a:rPr lang="en-US" sz="180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800" baseline="0" dirty="0">
                        <a:solidFill>
                          <a:schemeClr val="bg1"/>
                        </a:solidFill>
                      </a:rPr>
                      <a:t>
3,500 MW</a:t>
                    </a:r>
                  </a:p>
                  <a:p>
                    <a:pPr>
                      <a:defRPr sz="1800">
                        <a:solidFill>
                          <a:schemeClr val="bg1"/>
                        </a:solidFill>
                      </a:defRPr>
                    </a:pPr>
                    <a:fld id="{1F2CFB1B-689F-45D5-BC73-2EB3193141B1}" type="PERCENTAGE">
                      <a:rPr lang="en-US" sz="1800" baseline="0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95659227518126"/>
                      <c:h val="0.219502476053903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5F3-470F-A717-1FBB86F143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Sheet1!$A$1:$A$5</c:f>
              <c:strCache>
                <c:ptCount val="5"/>
                <c:pt idx="0">
                  <c:v>Natural Gas</c:v>
                </c:pt>
                <c:pt idx="1">
                  <c:v>Oil</c:v>
                </c:pt>
                <c:pt idx="2">
                  <c:v>Nuclear</c:v>
                </c:pt>
                <c:pt idx="3">
                  <c:v>Wind</c:v>
                </c:pt>
                <c:pt idx="4">
                  <c:v>Solar</c:v>
                </c:pt>
              </c:strCache>
            </c:strRef>
          </c:cat>
          <c:val>
            <c:numRef>
              <c:f>Sheet1!$B$1:$B$5</c:f>
              <c:numCache>
                <c:formatCode>#,##0</c:formatCode>
                <c:ptCount val="5"/>
                <c:pt idx="0">
                  <c:v>15803</c:v>
                </c:pt>
                <c:pt idx="1">
                  <c:v>6600</c:v>
                </c:pt>
                <c:pt idx="2" formatCode="General">
                  <c:v>4343</c:v>
                </c:pt>
                <c:pt idx="3" formatCode="General">
                  <c:v>1400</c:v>
                </c:pt>
                <c:pt idx="4" formatCode="General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5F3-470F-A717-1FBB86F143C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956197472082362E-2"/>
          <c:y val="7.0215868657256431E-2"/>
          <c:w val="0.92379088478647375"/>
          <c:h val="0.438011452037747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'Totals 4.22 in order'!$D$2</c:f>
              <c:strCache>
                <c:ptCount val="1"/>
                <c:pt idx="0">
                  <c:v>Emissions Reduction from Pathway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75-4C15-A56A-45FB9F21B41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75-4C15-A56A-45FB9F21B41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75-4C15-A56A-45FB9F21B41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C75-4C15-A56A-45FB9F21B41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C75-4C15-A56A-45FB9F21B41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C75-4C15-A56A-45FB9F21B41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C75-4C15-A56A-45FB9F21B41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C75-4C15-A56A-45FB9F21B412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C75-4C15-A56A-45FB9F21B412}"/>
              </c:ext>
            </c:extLst>
          </c:dPt>
          <c:dPt>
            <c:idx val="1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C75-4C15-A56A-45FB9F21B412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C75-4C15-A56A-45FB9F21B412}"/>
              </c:ext>
            </c:extLst>
          </c:dPt>
          <c:dPt>
            <c:idx val="2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3C75-4C15-A56A-45FB9F21B412}"/>
              </c:ext>
            </c:extLst>
          </c:dPt>
          <c:dPt>
            <c:idx val="2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3C75-4C15-A56A-45FB9F21B412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3C75-4C15-A56A-45FB9F21B412}"/>
              </c:ext>
            </c:extLst>
          </c:dPt>
          <c:dPt>
            <c:idx val="2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3C75-4C15-A56A-45FB9F21B412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3C75-4C15-A56A-45FB9F21B412}"/>
              </c:ext>
            </c:extLst>
          </c:dPt>
          <c:dPt>
            <c:idx val="2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3C75-4C15-A56A-45FB9F21B412}"/>
              </c:ext>
            </c:extLst>
          </c:dPt>
          <c:dPt>
            <c:idx val="2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3C75-4C15-A56A-45FB9F21B412}"/>
              </c:ext>
            </c:extLst>
          </c:dPt>
          <c:dPt>
            <c:idx val="27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3C75-4C15-A56A-45FB9F21B412}"/>
              </c:ext>
            </c:extLst>
          </c:dPt>
          <c:dPt>
            <c:idx val="28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3C75-4C15-A56A-45FB9F21B412}"/>
              </c:ext>
            </c:extLst>
          </c:dPt>
          <c:dPt>
            <c:idx val="29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3C75-4C15-A56A-45FB9F21B412}"/>
              </c:ext>
            </c:extLst>
          </c:dPt>
          <c:dPt>
            <c:idx val="3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3C75-4C15-A56A-45FB9F21B412}"/>
              </c:ext>
            </c:extLst>
          </c:dPt>
          <c:dLbls>
            <c:dLbl>
              <c:idx val="0"/>
              <c:layout>
                <c:manualLayout>
                  <c:x val="-3.2336297493937042E-3"/>
                  <c:y val="-0.186966455035053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507585807132998E-2"/>
                      <c:h val="4.04957924563227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75-4C15-A56A-45FB9F21B412}"/>
                </c:ext>
              </c:extLst>
            </c:dLbl>
            <c:dLbl>
              <c:idx val="1"/>
              <c:layout>
                <c:manualLayout>
                  <c:x val="0"/>
                  <c:y val="-9.542689664123826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75-4C15-A56A-45FB9F21B412}"/>
                </c:ext>
              </c:extLst>
            </c:dLbl>
            <c:dLbl>
              <c:idx val="2"/>
              <c:layout>
                <c:manualLayout>
                  <c:x val="5.6454713145735942E-4"/>
                  <c:y val="-6.699641345170133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75-4C15-A56A-45FB9F21B412}"/>
                </c:ext>
              </c:extLst>
            </c:dLbl>
            <c:dLbl>
              <c:idx val="3"/>
              <c:layout>
                <c:manualLayout>
                  <c:x val="1.523519421033829E-3"/>
                  <c:y val="-7.23819965542281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75-4C15-A56A-45FB9F21B412}"/>
                </c:ext>
              </c:extLst>
            </c:dLbl>
            <c:dLbl>
              <c:idx val="4"/>
              <c:layout>
                <c:manualLayout>
                  <c:x val="0"/>
                  <c:y val="-5.678745852970910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C75-4C15-A56A-45FB9F21B412}"/>
                </c:ext>
              </c:extLst>
            </c:dLbl>
            <c:dLbl>
              <c:idx val="5"/>
              <c:layout>
                <c:manualLayout>
                  <c:x val="3.0423603178613479E-3"/>
                  <c:y val="-6.43029431447651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C75-4C15-A56A-45FB9F21B412}"/>
                </c:ext>
              </c:extLst>
            </c:dLbl>
            <c:dLbl>
              <c:idx val="6"/>
              <c:layout>
                <c:manualLayout>
                  <c:x val="-3.6128828198046452E-17"/>
                  <c:y val="-4.103733625680979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C75-4C15-A56A-45FB9F21B412}"/>
                </c:ext>
              </c:extLst>
            </c:dLbl>
            <c:dLbl>
              <c:idx val="7"/>
              <c:layout>
                <c:manualLayout>
                  <c:x val="1.5188913002451036E-3"/>
                  <c:y val="-2.729044834307999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C75-4C15-A56A-45FB9F21B412}"/>
                </c:ext>
              </c:extLst>
            </c:dLbl>
            <c:dLbl>
              <c:idx val="8"/>
              <c:layout>
                <c:manualLayout>
                  <c:x val="3.6114806586928865E-3"/>
                  <c:y val="-0.214645895465724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3C75-4C15-A56A-45FB9F21B412}"/>
                </c:ext>
              </c:extLst>
            </c:dLbl>
            <c:dLbl>
              <c:idx val="9"/>
              <c:layout>
                <c:manualLayout>
                  <c:x val="1.5188408968274489E-3"/>
                  <c:y val="-0.175671142373026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3C75-4C15-A56A-45FB9F21B412}"/>
                </c:ext>
              </c:extLst>
            </c:dLbl>
            <c:dLbl>
              <c:idx val="10"/>
              <c:layout>
                <c:manualLayout>
                  <c:x val="0"/>
                  <c:y val="-0.1790058521165867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3C75-4C15-A56A-45FB9F21B412}"/>
                </c:ext>
              </c:extLst>
            </c:dLbl>
            <c:dLbl>
              <c:idx val="11"/>
              <c:layout>
                <c:manualLayout>
                  <c:x val="-1.523519421033829E-3"/>
                  <c:y val="-8.769460779427888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3C75-4C15-A56A-45FB9F21B412}"/>
                </c:ext>
              </c:extLst>
            </c:dLbl>
            <c:dLbl>
              <c:idx val="12"/>
              <c:layout>
                <c:manualLayout>
                  <c:x val="-4.678524206324357E-6"/>
                  <c:y val="-8.713075422534208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3C75-4C15-A56A-45FB9F21B412}"/>
                </c:ext>
              </c:extLst>
            </c:dLbl>
            <c:dLbl>
              <c:idx val="13"/>
              <c:layout>
                <c:manualLayout>
                  <c:x val="0"/>
                  <c:y val="-7.961526961028611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3C75-4C15-A56A-45FB9F21B412}"/>
                </c:ext>
              </c:extLst>
            </c:dLbl>
            <c:dLbl>
              <c:idx val="14"/>
              <c:layout>
                <c:manualLayout>
                  <c:x val="-5.5692037649815818E-17"/>
                  <c:y val="-2.729044834307999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3C75-4C15-A56A-45FB9F21B412}"/>
                </c:ext>
              </c:extLst>
            </c:dLbl>
            <c:dLbl>
              <c:idx val="15"/>
              <c:layout>
                <c:manualLayout>
                  <c:x val="1.5188913002451036E-3"/>
                  <c:y val="-2.339181286549707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3C75-4C15-A56A-45FB9F21B412}"/>
                </c:ext>
              </c:extLst>
            </c:dLbl>
            <c:dLbl>
              <c:idx val="16"/>
              <c:layout>
                <c:manualLayout>
                  <c:x val="-5.5692037649815818E-17"/>
                  <c:y val="-2.339181286549707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3C75-4C15-A56A-45FB9F21B412}"/>
                </c:ext>
              </c:extLst>
            </c:dLbl>
            <c:dLbl>
              <c:idx val="17"/>
              <c:layout>
                <c:manualLayout>
                  <c:x val="-1.523519421033829E-3"/>
                  <c:y val="-0.126497700445672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C75-4C15-A56A-45FB9F21B412}"/>
                </c:ext>
              </c:extLst>
            </c:dLbl>
            <c:dLbl>
              <c:idx val="18"/>
              <c:layout>
                <c:manualLayout>
                  <c:x val="0"/>
                  <c:y val="-8.37960444817815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C75-4C15-A56A-45FB9F21B412}"/>
                </c:ext>
              </c:extLst>
            </c:dLbl>
            <c:dLbl>
              <c:idx val="19"/>
              <c:layout>
                <c:manualLayout>
                  <c:x val="0"/>
                  <c:y val="-7.62808446412553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C75-4C15-A56A-45FB9F21B412}"/>
                </c:ext>
              </c:extLst>
            </c:dLbl>
            <c:dLbl>
              <c:idx val="20"/>
              <c:layout>
                <c:manualLayout>
                  <c:x val="-1.117234669034574E-16"/>
                  <c:y val="-5.944184192165859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6494002731778286E-2"/>
                      <c:h val="6.14287138158363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3C75-4C15-A56A-45FB9F21B412}"/>
                </c:ext>
              </c:extLst>
            </c:dLbl>
            <c:dLbl>
              <c:idx val="21"/>
              <c:layout>
                <c:manualLayout>
                  <c:x val="-1.117234669034574E-16"/>
                  <c:y val="-5.706967008870726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C75-4C15-A56A-45FB9F21B412}"/>
                </c:ext>
              </c:extLst>
            </c:dLbl>
            <c:dLbl>
              <c:idx val="22"/>
              <c:layout>
                <c:manualLayout>
                  <c:x val="-1.523519421033829E-3"/>
                  <c:y val="-6.43029431447651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C75-4C15-A56A-45FB9F21B412}"/>
                </c:ext>
              </c:extLst>
            </c:dLbl>
            <c:dLbl>
              <c:idx val="23"/>
              <c:layout>
                <c:manualLayout>
                  <c:x val="-1.1138407529963164E-16"/>
                  <c:y val="-3.898635477582853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C75-4C15-A56A-45FB9F21B412}"/>
                </c:ext>
              </c:extLst>
            </c:dLbl>
            <c:dLbl>
              <c:idx val="24"/>
              <c:layout>
                <c:manualLayout>
                  <c:x val="-1.1138407529963164E-16"/>
                  <c:y val="-3.50877192982456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3C75-4C15-A56A-45FB9F21B412}"/>
                </c:ext>
              </c:extLst>
            </c:dLbl>
            <c:dLbl>
              <c:idx val="25"/>
              <c:layout>
                <c:manualLayout>
                  <c:x val="5.3323121794860671E-3"/>
                  <c:y val="-3.108230905239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078144070234485E-2"/>
                      <c:h val="3.94620609132719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3C75-4C15-A56A-45FB9F21B412}"/>
                </c:ext>
              </c:extLst>
            </c:dLbl>
            <c:dLbl>
              <c:idx val="26"/>
              <c:layout>
                <c:manualLayout>
                  <c:x val="1.5235576129310324E-3"/>
                  <c:y val="-0.10516077713872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3C75-4C15-A56A-45FB9F21B412}"/>
                </c:ext>
              </c:extLst>
            </c:dLbl>
            <c:dLbl>
              <c:idx val="27"/>
              <c:layout>
                <c:manualLayout>
                  <c:x val="-1.117234669034574E-16"/>
                  <c:y val="-5.706967008870726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3C75-4C15-A56A-45FB9F21B412}"/>
                </c:ext>
              </c:extLst>
            </c:dLbl>
            <c:dLbl>
              <c:idx val="28"/>
              <c:layout>
                <c:manualLayout>
                  <c:x val="-1.117234669034574E-16"/>
                  <c:y val="-4.89903319047145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3C75-4C15-A56A-45FB9F21B412}"/>
                </c:ext>
              </c:extLst>
            </c:dLbl>
            <c:dLbl>
              <c:idx val="29"/>
              <c:layout>
                <c:manualLayout>
                  <c:x val="0"/>
                  <c:y val="-3.898635477582853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3C75-4C15-A56A-45FB9F21B412}"/>
                </c:ext>
              </c:extLst>
            </c:dLbl>
            <c:dLbl>
              <c:idx val="30"/>
              <c:layout>
                <c:manualLayout>
                  <c:x val="-1.5808673929441156E-16"/>
                  <c:y val="-7.013203474106902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3C75-4C15-A56A-45FB9F21B412}"/>
                </c:ext>
              </c:extLst>
            </c:dLbl>
            <c:dLbl>
              <c:idx val="31"/>
              <c:layout>
                <c:manualLayout>
                  <c:x val="1.0778765831312314E-3"/>
                  <c:y val="-1.634393673039646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3C75-4C15-A56A-45FB9F21B412}"/>
                </c:ext>
              </c:extLst>
            </c:dLbl>
            <c:dLbl>
              <c:idx val="32"/>
              <c:layout>
                <c:manualLayout>
                  <c:x val="-2.1557531662624628E-3"/>
                  <c:y val="-1.634393673039637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3C75-4C15-A56A-45FB9F21B41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'Totals 4.22 in order'!$B$4:$C$36</c:f>
              <c:multiLvlStrCache>
                <c:ptCount val="33"/>
                <c:lvl>
                  <c:pt idx="0">
                    <c:v>NGCC/CCUS</c:v>
                  </c:pt>
                  <c:pt idx="1">
                    <c:v>Renewables/Up to 10-hr Storage</c:v>
                  </c:pt>
                  <c:pt idx="2">
                    <c:v>Storage/NGCC Hybrids</c:v>
                  </c:pt>
                  <c:pt idx="3">
                    <c:v>Decarbonized Imports</c:v>
                  </c:pt>
                  <c:pt idx="4">
                    <c:v>RNG Use</c:v>
                  </c:pt>
                  <c:pt idx="5">
                    <c:v>Renewables/5-hr Storage</c:v>
                  </c:pt>
                  <c:pt idx="6">
                    <c:v>H2 Doping</c:v>
                  </c:pt>
                  <c:pt idx="7">
                    <c:v>Demand Response</c:v>
                  </c:pt>
                  <c:pt idx="8">
                    <c:v>LDV CAFE</c:v>
                  </c:pt>
                  <c:pt idx="9">
                    <c:v>LDV LCFS</c:v>
                  </c:pt>
                  <c:pt idx="10">
                    <c:v>LDV Electrification</c:v>
                  </c:pt>
                  <c:pt idx="11">
                    <c:v>HDV CAFE</c:v>
                  </c:pt>
                  <c:pt idx="12">
                    <c:v>HDV LCFS</c:v>
                  </c:pt>
                  <c:pt idx="13">
                    <c:v>Lower LDV VMT </c:v>
                  </c:pt>
                  <c:pt idx="14">
                    <c:v>Lower HDV VMT </c:v>
                  </c:pt>
                  <c:pt idx="15">
                    <c:v>Other VMT </c:v>
                  </c:pt>
                  <c:pt idx="16">
                    <c:v>HDV AFVs </c:v>
                  </c:pt>
                  <c:pt idx="17">
                    <c:v>CCUS</c:v>
                  </c:pt>
                  <c:pt idx="18">
                    <c:v>Fuel-switch to H2</c:v>
                  </c:pt>
                  <c:pt idx="19">
                    <c:v>Best Management Practices</c:v>
                  </c:pt>
                  <c:pt idx="20">
                    <c:v>Automation/Additive Manufacturing</c:v>
                  </c:pt>
                  <c:pt idx="21">
                    <c:v>Fuel-switch to Natural Gas</c:v>
                  </c:pt>
                  <c:pt idx="22">
                    <c:v>Biogas Capture</c:v>
                  </c:pt>
                  <c:pt idx="23">
                    <c:v>RNG Use</c:v>
                  </c:pt>
                  <c:pt idx="24">
                    <c:v>Lower Fugitive Emissions</c:v>
                  </c:pt>
                  <c:pt idx="25">
                    <c:v>CHP</c:v>
                  </c:pt>
                  <c:pt idx="26">
                    <c:v>Energy Efficiency</c:v>
                  </c:pt>
                  <c:pt idx="27">
                    <c:v>CHP</c:v>
                  </c:pt>
                  <c:pt idx="28">
                    <c:v>Electrification</c:v>
                  </c:pt>
                  <c:pt idx="29">
                    <c:v>RNG Use</c:v>
                  </c:pt>
                  <c:pt idx="30">
                    <c:v>Biogas Capture</c:v>
                  </c:pt>
                  <c:pt idx="31">
                    <c:v>Optimize Fertilzer</c:v>
                  </c:pt>
                  <c:pt idx="32">
                    <c:v>Reduce Fuel</c:v>
                  </c:pt>
                </c:lvl>
                <c:lvl>
                  <c:pt idx="0">
                    <c:v>Electricity</c:v>
                  </c:pt>
                  <c:pt idx="8">
                    <c:v>Transportation</c:v>
                  </c:pt>
                  <c:pt idx="17">
                    <c:v>Industry</c:v>
                  </c:pt>
                  <c:pt idx="26">
                    <c:v>Buildings</c:v>
                  </c:pt>
                  <c:pt idx="30">
                    <c:v>Agriculture</c:v>
                  </c:pt>
                </c:lvl>
              </c:multiLvlStrCache>
            </c:multiLvlStrRef>
          </c:cat>
          <c:val>
            <c:numRef>
              <c:f>'Totals 4.22 in order'!$D$4:$D$36</c:f>
              <c:numCache>
                <c:formatCode>General</c:formatCode>
                <c:ptCount val="33"/>
                <c:pt idx="0">
                  <c:v>17.7</c:v>
                </c:pt>
                <c:pt idx="1">
                  <c:v>8</c:v>
                </c:pt>
                <c:pt idx="2">
                  <c:v>5</c:v>
                </c:pt>
                <c:pt idx="3">
                  <c:v>4</c:v>
                </c:pt>
                <c:pt idx="4">
                  <c:v>3.6</c:v>
                </c:pt>
                <c:pt idx="5">
                  <c:v>3</c:v>
                </c:pt>
                <c:pt idx="6">
                  <c:v>2</c:v>
                </c:pt>
                <c:pt idx="7" formatCode="0.0">
                  <c:v>1.65</c:v>
                </c:pt>
                <c:pt idx="8" formatCode="0.0">
                  <c:v>22</c:v>
                </c:pt>
                <c:pt idx="9" formatCode="0.0">
                  <c:v>16</c:v>
                </c:pt>
                <c:pt idx="10" formatCode="0.0">
                  <c:v>9.1</c:v>
                </c:pt>
                <c:pt idx="11" formatCode="0.0">
                  <c:v>6.3</c:v>
                </c:pt>
                <c:pt idx="12" formatCode="0.0">
                  <c:v>5.9</c:v>
                </c:pt>
                <c:pt idx="13" formatCode="0.0">
                  <c:v>5.9</c:v>
                </c:pt>
                <c:pt idx="14" formatCode="0.0">
                  <c:v>1.4</c:v>
                </c:pt>
                <c:pt idx="15" formatCode="0.0">
                  <c:v>0.71372574289471635</c:v>
                </c:pt>
                <c:pt idx="16" formatCode="0.0">
                  <c:v>0.4</c:v>
                </c:pt>
                <c:pt idx="17" formatCode="0.00">
                  <c:v>12.8</c:v>
                </c:pt>
                <c:pt idx="18" formatCode="0.00">
                  <c:v>7.2133913365969207</c:v>
                </c:pt>
                <c:pt idx="19" formatCode="0.00">
                  <c:v>6.7042990822270294</c:v>
                </c:pt>
                <c:pt idx="20" formatCode="0.00">
                  <c:v>5.542372317781572</c:v>
                </c:pt>
                <c:pt idx="21" formatCode="0.00">
                  <c:v>4.3172707841205211</c:v>
                </c:pt>
                <c:pt idx="22" formatCode="0.00">
                  <c:v>4.3</c:v>
                </c:pt>
                <c:pt idx="23" formatCode="0.00">
                  <c:v>3.6</c:v>
                </c:pt>
                <c:pt idx="24" formatCode="0.00">
                  <c:v>3.1334671679677051</c:v>
                </c:pt>
                <c:pt idx="25" formatCode="0.00">
                  <c:v>0.99907800000000002</c:v>
                </c:pt>
                <c:pt idx="26">
                  <c:v>8.4</c:v>
                </c:pt>
                <c:pt idx="27">
                  <c:v>5.0999999999999996</c:v>
                </c:pt>
                <c:pt idx="28">
                  <c:v>3.9</c:v>
                </c:pt>
                <c:pt idx="29">
                  <c:v>3.6</c:v>
                </c:pt>
                <c:pt idx="30">
                  <c:v>4.5</c:v>
                </c:pt>
                <c:pt idx="31">
                  <c:v>0.17</c:v>
                </c:pt>
                <c:pt idx="3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3C75-4C15-A56A-45FB9F21B41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64964216"/>
        <c:axId val="464960280"/>
      </c:barChart>
      <c:catAx>
        <c:axId val="464964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64960280"/>
        <c:crosses val="autoZero"/>
        <c:auto val="1"/>
        <c:lblAlgn val="ctr"/>
        <c:lblOffset val="100"/>
        <c:noMultiLvlLbl val="0"/>
      </c:catAx>
      <c:valAx>
        <c:axId val="4649602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400" dirty="0">
                    <a:latin typeface="Franklin Gothic Book" panose="020B0503020102020204" pitchFamily="34" charset="0"/>
                  </a:rPr>
                  <a:t>GHG</a:t>
                </a:r>
                <a:r>
                  <a:rPr lang="en-US" sz="1400" baseline="0" dirty="0">
                    <a:latin typeface="Franklin Gothic Book" panose="020B0503020102020204" pitchFamily="34" charset="0"/>
                  </a:rPr>
                  <a:t> Emissions Reduction Potential  (</a:t>
                </a:r>
                <a:r>
                  <a:rPr lang="en-US" sz="1400" dirty="0">
                    <a:latin typeface="Franklin Gothic Book" panose="020B0503020102020204" pitchFamily="34" charset="0"/>
                  </a:rPr>
                  <a:t>MMTCO</a:t>
                </a:r>
                <a:r>
                  <a:rPr lang="en-US" sz="1400" baseline="-25000" dirty="0">
                    <a:latin typeface="Franklin Gothic Book" panose="020B0503020102020204" pitchFamily="34" charset="0"/>
                  </a:rPr>
                  <a:t>2</a:t>
                </a:r>
                <a:r>
                  <a:rPr lang="en-US" sz="1400" baseline="0" dirty="0">
                    <a:latin typeface="Franklin Gothic Book" panose="020B0503020102020204" pitchFamily="34" charset="0"/>
                  </a:rPr>
                  <a:t>e)</a:t>
                </a:r>
                <a:endParaRPr lang="en-US" sz="1400" dirty="0">
                  <a:latin typeface="Franklin Gothic Book" panose="020B05030201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9.1133371071196699E-3"/>
              <c:y val="9.310125756278074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64964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665622409062567E-2"/>
          <c:y val="3.7456587761160495E-2"/>
          <c:w val="0.93637098675120733"/>
          <c:h val="0.79213872826170595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cat>
            <c:strRef>
              <c:f>'[LCOE &amp; LCOS.xlsx]Sheet2'!$A$3:$A$6</c:f>
              <c:strCache>
                <c:ptCount val="4"/>
                <c:pt idx="0">
                  <c:v>Gas peaker</c:v>
                </c:pt>
                <c:pt idx="1">
                  <c:v>Solar thermal w/storage</c:v>
                </c:pt>
                <c:pt idx="2">
                  <c:v>Solar PV, thin film</c:v>
                </c:pt>
                <c:pt idx="3">
                  <c:v>NGCC</c:v>
                </c:pt>
              </c:strCache>
            </c:strRef>
          </c:cat>
          <c:val>
            <c:numRef>
              <c:f>'[LCOE &amp; LCOS.xlsx]Sheet2'!$B$3:$B$6</c:f>
              <c:numCache>
                <c:formatCode>General</c:formatCode>
                <c:ptCount val="4"/>
                <c:pt idx="0">
                  <c:v>142</c:v>
                </c:pt>
                <c:pt idx="1">
                  <c:v>98</c:v>
                </c:pt>
                <c:pt idx="2">
                  <c:v>36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30-44BF-9A2A-D242CB623027}"/>
            </c:ext>
          </c:extLst>
        </c:ser>
        <c:ser>
          <c:idx val="1"/>
          <c:order val="1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$142-$214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30-44BF-9A2A-D242CB6230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$98-$181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30-44BF-9A2A-D242CB623027}"/>
                </c:ext>
              </c:extLst>
            </c:dLbl>
            <c:dLbl>
              <c:idx val="2"/>
              <c:layout>
                <c:manualLayout>
                  <c:x val="8.721804511278195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$36-$44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A30-44BF-9A2A-D242CB62302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$35-$81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A30-44BF-9A2A-D242CB6230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'[LCOE &amp; LCOS.xlsx]Sheet2'!$A$3:$A$6</c:f>
              <c:strCache>
                <c:ptCount val="4"/>
                <c:pt idx="0">
                  <c:v>Gas peaker</c:v>
                </c:pt>
                <c:pt idx="1">
                  <c:v>Solar thermal w/storage</c:v>
                </c:pt>
                <c:pt idx="2">
                  <c:v>Solar PV, thin film</c:v>
                </c:pt>
                <c:pt idx="3">
                  <c:v>NGCC</c:v>
                </c:pt>
              </c:strCache>
            </c:strRef>
          </c:cat>
          <c:val>
            <c:numRef>
              <c:f>'[LCOE &amp; LCOS.xlsx]Sheet2'!$C$3:$C$6</c:f>
              <c:numCache>
                <c:formatCode>General</c:formatCode>
                <c:ptCount val="4"/>
                <c:pt idx="0">
                  <c:v>72</c:v>
                </c:pt>
                <c:pt idx="1">
                  <c:v>83</c:v>
                </c:pt>
                <c:pt idx="2">
                  <c:v>8</c:v>
                </c:pt>
                <c:pt idx="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30-44BF-9A2A-D242CB6230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202464"/>
        <c:axId val="13999184"/>
      </c:barChart>
      <c:catAx>
        <c:axId val="14202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999184"/>
        <c:crosses val="autoZero"/>
        <c:auto val="1"/>
        <c:lblAlgn val="ctr"/>
        <c:lblOffset val="100"/>
        <c:noMultiLvlLbl val="0"/>
      </c:catAx>
      <c:valAx>
        <c:axId val="139991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200" dirty="0">
                    <a:latin typeface="Franklin Gothic Book" panose="020B0503020102020204" pitchFamily="34" charset="0"/>
                  </a:rPr>
                  <a:t>LCOE ($/MWh)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420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185970906587453E-2"/>
          <c:y val="0"/>
          <c:w val="0.93047362244616094"/>
          <c:h val="0.6601768965000302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cat>
            <c:strRef>
              <c:f>Sheet2!$A$32:$A$34</c:f>
              <c:strCache>
                <c:ptCount val="3"/>
                <c:pt idx="0">
                  <c:v>Utility-scale PV w/flow (V) storage</c:v>
                </c:pt>
                <c:pt idx="1">
                  <c:v>Utility-scale PV w/lithium storage</c:v>
                </c:pt>
                <c:pt idx="2">
                  <c:v>Utility-scale PV w/flow (Zn) storage</c:v>
                </c:pt>
              </c:strCache>
            </c:strRef>
          </c:cat>
          <c:val>
            <c:numRef>
              <c:f>Sheet2!$B$32:$B$34</c:f>
              <c:numCache>
                <c:formatCode>General</c:formatCode>
                <c:ptCount val="3"/>
                <c:pt idx="0">
                  <c:v>133</c:v>
                </c:pt>
                <c:pt idx="1">
                  <c:v>115</c:v>
                </c:pt>
                <c:pt idx="2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D-47BB-8894-80C168EBC2F7}"/>
            </c:ext>
          </c:extLst>
        </c:ser>
        <c:ser>
          <c:idx val="1"/>
          <c:order val="1"/>
          <c:spPr>
            <a:solidFill>
              <a:srgbClr val="99CCF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$133-$222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ED-47BB-8894-80C168EBC2F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$115-$167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D-47BB-8894-80C168EBC2F7}"/>
                </c:ext>
              </c:extLst>
            </c:dLbl>
            <c:dLbl>
              <c:idx val="2"/>
              <c:layout>
                <c:manualLayout>
                  <c:x val="6.3588946421665599E-2"/>
                  <c:y val="-5.56669913305110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213A77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213A77"/>
                        </a:solidFill>
                      </a:rPr>
                      <a:t>$108-$140</a:t>
                    </a:r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213A7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41006339937967"/>
                      <c:h val="9.69481014178546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8ED-47BB-8894-80C168EBC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Sheet2!$A$32:$A$34</c:f>
              <c:strCache>
                <c:ptCount val="3"/>
                <c:pt idx="0">
                  <c:v>Utility-scale PV w/flow (V) storage</c:v>
                </c:pt>
                <c:pt idx="1">
                  <c:v>Utility-scale PV w/lithium storage</c:v>
                </c:pt>
                <c:pt idx="2">
                  <c:v>Utility-scale PV w/flow (Zn) storage</c:v>
                </c:pt>
              </c:strCache>
            </c:strRef>
          </c:cat>
          <c:val>
            <c:numRef>
              <c:f>Sheet2!$C$32:$C$34</c:f>
              <c:numCache>
                <c:formatCode>General</c:formatCode>
                <c:ptCount val="3"/>
                <c:pt idx="0">
                  <c:v>89</c:v>
                </c:pt>
                <c:pt idx="1">
                  <c:v>52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ED-47BB-8894-80C168EBC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312688"/>
        <c:axId val="10916864"/>
      </c:barChart>
      <c:catAx>
        <c:axId val="14312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16864"/>
        <c:crosses val="autoZero"/>
        <c:auto val="1"/>
        <c:lblAlgn val="ctr"/>
        <c:lblOffset val="100"/>
        <c:noMultiLvlLbl val="0"/>
      </c:catAx>
      <c:valAx>
        <c:axId val="109168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200">
                    <a:latin typeface="Franklin Gothic Book" panose="020B0503020102020204" pitchFamily="34" charset="0"/>
                  </a:rPr>
                  <a:t>LCOS ($/MWh)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431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EFA5D-BDA0-4580-8053-264C0391198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CE1C2-F39B-4548-B5A2-30192D342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7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so much for the invite, feels like hold home week</a:t>
            </a:r>
          </a:p>
          <a:p>
            <a:r>
              <a:rPr lang="en-US" dirty="0"/>
              <a:t>Spent a great deal of time working with my colleagues from Canada when I was at DOE – QER, hockey game in Winnipeg, Mexico City Montreal, G7 Energy Security Principles, </a:t>
            </a:r>
            <a:r>
              <a:rPr lang="en-US" dirty="0" err="1"/>
              <a:t>Mssion</a:t>
            </a:r>
            <a:r>
              <a:rPr lang="en-US" dirty="0"/>
              <a:t> Innovation etc.</a:t>
            </a:r>
          </a:p>
          <a:p>
            <a:endParaRPr lang="en-US" dirty="0"/>
          </a:p>
          <a:p>
            <a:r>
              <a:rPr lang="en-US" dirty="0"/>
              <a:t>Special relationship between our two countries is very special to me – and my grandfather was from Canada, served in WWI in Canadian forces, Kenderdine Art Gallery in </a:t>
            </a:r>
            <a:r>
              <a:rPr lang="en-US" dirty="0" err="1"/>
              <a:t>saskatchwean</a:t>
            </a:r>
            <a:endParaRPr lang="en-US" dirty="0"/>
          </a:p>
          <a:p>
            <a:endParaRPr lang="en-US" dirty="0"/>
          </a:p>
          <a:p>
            <a:r>
              <a:rPr lang="en-US" dirty="0"/>
              <a:t>EFI what we do</a:t>
            </a:r>
          </a:p>
          <a:p>
            <a:endParaRPr lang="en-US" dirty="0"/>
          </a:p>
          <a:p>
            <a:r>
              <a:rPr lang="en-US" dirty="0"/>
              <a:t>Slides will reflect our work and type of work we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617D2-E4E6-4413-8DA1-CB4A86C842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0400" y="87313"/>
            <a:ext cx="3370263" cy="1895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1982788"/>
            <a:ext cx="5681980" cy="4659312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endParaRPr lang="en-US" sz="1600" dirty="0"/>
          </a:p>
          <a:p>
            <a:r>
              <a:rPr lang="en-US" sz="1600" dirty="0"/>
              <a:t>2022</a:t>
            </a:r>
          </a:p>
          <a:p>
            <a:endParaRPr lang="en-US" sz="1600" dirty="0"/>
          </a:p>
          <a:p>
            <a:r>
              <a:rPr lang="en-US" sz="1600" dirty="0"/>
              <a:t>Advanced NGCC with CCC only $26 higher than without and $16 higher than onshore wind, $12 higher than solar PV  (these numbers are without storage)</a:t>
            </a:r>
          </a:p>
          <a:p>
            <a:endParaRPr lang="en-US" sz="1600" dirty="0"/>
          </a:p>
          <a:p>
            <a:r>
              <a:rPr lang="en-US" sz="1600" dirty="0" err="1"/>
              <a:t>Avanced</a:t>
            </a:r>
            <a:r>
              <a:rPr lang="en-US" sz="1600" dirty="0"/>
              <a:t> NGCC $74.90</a:t>
            </a:r>
          </a:p>
          <a:p>
            <a:r>
              <a:rPr lang="en-US" sz="1600" dirty="0"/>
              <a:t>Onshore wind 59.10</a:t>
            </a:r>
          </a:p>
          <a:p>
            <a:r>
              <a:rPr lang="en-US" sz="1600" dirty="0"/>
              <a:t>Solar PV $59.10</a:t>
            </a:r>
          </a:p>
          <a:p>
            <a:endParaRPr lang="en-US" sz="1600" dirty="0"/>
          </a:p>
          <a:p>
            <a:r>
              <a:rPr lang="en-US" sz="1600" dirty="0"/>
              <a:t>Don’t include storage</a:t>
            </a:r>
          </a:p>
          <a:p>
            <a:r>
              <a:rPr lang="en-US" sz="1600" dirty="0"/>
              <a:t>Keep these numbers in mind for a few minutes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. Read storage costs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F459B-C737-48BA-BE26-0D502181DC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1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E1B2-C8B2-4AD7-A5ED-5288051AB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ACED1-6B33-46BB-A4E3-726409DB1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21C6D-9870-49D6-AD23-41675DA4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4E327-CB5D-46E3-AF95-2FFF9B31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B5510-6030-4EB0-AA8D-C685830D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0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AAB3-FFB7-4CFF-AC50-20B264398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D83DBC-89AC-4700-BD5E-947E21F38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07A1-E965-45C7-828F-E7F50B39F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EE11-1685-4453-AE87-83235175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96C62-9C23-4853-9F5E-D91CC4D1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73DFD-0A56-47C6-BF51-98BCD5814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8DC20-F1D5-4380-94B9-14D22CAE7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D06A9-236D-45B3-ADEB-53FAA0BE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0D22A-DA38-40FF-AFAE-BF6CB15C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325BE-A24F-43EC-89A2-F7EDB4DE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0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2C89-55BE-4573-A398-A8E9BE18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611FF-F520-479E-AABA-0F8B2D1A7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6FA65-01D1-4F9A-B6F5-C9ECBB38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DD0F0-1608-4139-BA7B-2BCD9A96E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AE24-4646-4EE7-B032-AB8B3FC9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0ED7-AA76-41B3-8381-0D437749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601A5-2F28-4E0E-AE4A-1FDDB4A8B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58141-B31A-4710-8A10-63AF794C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D2DF4-1283-4508-839E-FB06F2AB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79835-0301-43C8-BFE7-EA47E5EB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5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E9C5-9B87-4CDD-AEE1-D9D01851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5B6E9-13BC-43CA-B293-E0E922A29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816D22-013C-4704-9BA0-FEA1C469C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2C560-F9CE-4BEE-8182-ACEA4100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0F7C5-1365-4E1F-99C9-41348437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627D0-E6F8-434C-9EE3-FACA5D30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3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84E66-0164-4FF2-B077-863D81C7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104C5-7A38-48B8-8CDA-BFEB336F4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88DC2-6F27-4FBE-896C-A143C5EB3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3EA7AF-23FE-46C1-85E3-1DDFCF8DA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1447E1-492D-4499-B3AB-3911B7EB8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44803-239B-4794-AD96-06C2AE7A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CB197-D93E-4155-8067-C1F1DB60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A533D-C338-4F75-AC0E-03040450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4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5AF0-29B8-41C0-B2DE-37DBAE0E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98DA9E-C42D-4A55-9037-8D2856790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2BF30-75D5-43A4-BDEF-96C53E3C2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2F9AC-FA61-4FC8-A91A-EA2D7204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1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8C47A-3B0E-4356-AE0F-C71B11E0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75E21-7148-4838-934B-596A4450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ACABF-1EFF-48EF-BC7A-4117395D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3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EAAC6-96FD-415C-9636-D325BEDE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AC0A-2A30-4D5D-BBE2-F5DE92524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E1CF4-D1B8-4D39-BE24-00BED43E2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B867B-D4AB-4208-A7C4-5631663AC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CB5C1-B482-486C-8E82-FB23F35E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0EAB7-E35E-41CE-B78F-B75638BA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65DEF-A3CD-4368-9186-0118F9F7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4B067A-19A7-4122-AE45-366F12E27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0347D-E616-4EB4-AF17-65CF83CCC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E3C29-C1E1-4504-A9F1-8B6F5E8F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BD8F5-2E38-45A7-AE41-D99D0D19A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84351-7F26-4FE6-B00D-EB4BC46C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9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AEB91-0897-4A94-8C46-D560F587F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50A4C-C4E3-4EA5-97BC-537BC367D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0B020-68B6-4311-93EA-861712899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71C9E-F0B9-4385-BBA7-6B89F4400B1C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3047-4A83-43A1-94CD-7B25292C8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51DE7-00C2-45BC-AADA-D9DD78EC2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7655F-3964-45D7-BAB8-22C9AFA7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1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chart" Target="../charts/chart5.xml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nergynumbers.info/uk-offshore-wind-capacity-factors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697B81-C8B6-469A-A3B6-996684178A3F}"/>
              </a:ext>
            </a:extLst>
          </p:cNvPr>
          <p:cNvSpPr txBox="1"/>
          <p:nvPr/>
        </p:nvSpPr>
        <p:spPr>
          <a:xfrm>
            <a:off x="284143" y="117666"/>
            <a:ext cx="11960598" cy="120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Evolving Energy Realities:  A</a:t>
            </a:r>
            <a:r>
              <a:rPr lang="en-US" sz="2800" dirty="0">
                <a:solidFill>
                  <a:schemeClr val="bg1"/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dapting to What’s Next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4400"/>
              </a:lnSpc>
              <a:spcAft>
                <a:spcPts val="800"/>
              </a:spcAft>
            </a:pPr>
            <a:endParaRPr lang="en-US" sz="800" dirty="0">
              <a:solidFill>
                <a:srgbClr val="000000"/>
              </a:solidFill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9B911-2634-489D-A2DE-5D97F17D3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08" y="2761310"/>
            <a:ext cx="4038782" cy="2596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84FED-B5A1-45CB-A312-CE1409ED4A0E}"/>
              </a:ext>
            </a:extLst>
          </p:cNvPr>
          <p:cNvSpPr txBox="1"/>
          <p:nvPr/>
        </p:nvSpPr>
        <p:spPr>
          <a:xfrm>
            <a:off x="2861911" y="5358277"/>
            <a:ext cx="6468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Melanie Kenderdine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June 12,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3A0F9D-CE5F-42A1-AE5B-6DFEC435C0FC}"/>
              </a:ext>
            </a:extLst>
          </p:cNvPr>
          <p:cNvSpPr/>
          <p:nvPr/>
        </p:nvSpPr>
        <p:spPr>
          <a:xfrm>
            <a:off x="1635806" y="336562"/>
            <a:ext cx="9257271" cy="1974149"/>
          </a:xfrm>
          <a:prstGeom prst="rect">
            <a:avLst/>
          </a:prstGeom>
          <a:solidFill>
            <a:srgbClr val="004F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England Electricity Restructuring Roundtable: The Role of Natural Gas</a:t>
            </a:r>
          </a:p>
        </p:txBody>
      </p:sp>
    </p:spTree>
    <p:extLst>
      <p:ext uri="{BB962C8B-B14F-4D97-AF65-F5344CB8AC3E}">
        <p14:creationId xmlns:p14="http://schemas.microsoft.com/office/powerpoint/2010/main" val="48642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139">
            <a:extLst>
              <a:ext uri="{FF2B5EF4-FFF2-40B4-BE49-F238E27FC236}">
                <a16:creationId xmlns:a16="http://schemas.microsoft.com/office/drawing/2014/main" id="{26845A74-01AA-4F83-A95A-8C5F3A7B5BBF}"/>
              </a:ext>
            </a:extLst>
          </p:cNvPr>
          <p:cNvSpPr txBox="1"/>
          <p:nvPr/>
        </p:nvSpPr>
        <p:spPr>
          <a:xfrm>
            <a:off x="-33660" y="5499084"/>
            <a:ext cx="1562735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000" dirty="0"/>
              <a:t>Source: Lazard, Levelized Cost of Storage Analysis, Version 4.0,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2D17-18B7-4DC5-A584-990D63AD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0176" y="6202286"/>
            <a:ext cx="2743200" cy="365125"/>
          </a:xfrm>
        </p:spPr>
        <p:txBody>
          <a:bodyPr/>
          <a:lstStyle/>
          <a:p>
            <a:fld id="{305DCDB2-CFC8-4E09-9491-FD48F34421E5}" type="slidenum">
              <a:rPr lang="en-US" smtClean="0"/>
              <a:t>10</a:t>
            </a:fld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F2E1E02-34FC-4B38-BC55-904578F26CF3}"/>
              </a:ext>
            </a:extLst>
          </p:cNvPr>
          <p:cNvGrpSpPr/>
          <p:nvPr/>
        </p:nvGrpSpPr>
        <p:grpSpPr>
          <a:xfrm>
            <a:off x="395309" y="985232"/>
            <a:ext cx="3171694" cy="1725296"/>
            <a:chOff x="-2486540" y="1635902"/>
            <a:chExt cx="3171694" cy="17252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FEBA0-59D4-416C-BA8D-71880F58C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94" t="26202" r="22732" b="21599"/>
            <a:stretch/>
          </p:blipFill>
          <p:spPr>
            <a:xfrm>
              <a:off x="-2234674" y="1998850"/>
              <a:ext cx="2355439" cy="136234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C76190-B888-4E9B-AB15-61A26C5A7311}"/>
                </a:ext>
              </a:extLst>
            </p:cNvPr>
            <p:cNvSpPr txBox="1"/>
            <p:nvPr/>
          </p:nvSpPr>
          <p:spPr>
            <a:xfrm>
              <a:off x="-344650" y="1635902"/>
              <a:ext cx="1029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$92.6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B482543-3047-48B4-847D-45926AE99DC1}"/>
                </a:ext>
              </a:extLst>
            </p:cNvPr>
            <p:cNvSpPr txBox="1"/>
            <p:nvPr/>
          </p:nvSpPr>
          <p:spPr>
            <a:xfrm>
              <a:off x="-2486540" y="1691102"/>
              <a:ext cx="1966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Advanced Nuclear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9BDA47B-CFBB-4044-92D2-09BDFD2C152C}"/>
                </a:ext>
              </a:extLst>
            </p:cNvPr>
            <p:cNvCxnSpPr>
              <a:cxnSpLocks/>
            </p:cNvCxnSpPr>
            <p:nvPr/>
          </p:nvCxnSpPr>
          <p:spPr>
            <a:xfrm>
              <a:off x="-603949" y="1893978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D84E83F-94A5-47B7-A294-5BA3D243C376}"/>
              </a:ext>
            </a:extLst>
          </p:cNvPr>
          <p:cNvGrpSpPr/>
          <p:nvPr/>
        </p:nvGrpSpPr>
        <p:grpSpPr>
          <a:xfrm>
            <a:off x="6179170" y="4809318"/>
            <a:ext cx="2841280" cy="1755409"/>
            <a:chOff x="-2856227" y="2829366"/>
            <a:chExt cx="2841280" cy="17235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A02772-ACC1-4440-885D-4C71D6ACD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788" t="33392" r="27180" b="7315"/>
            <a:stretch/>
          </p:blipFill>
          <p:spPr>
            <a:xfrm>
              <a:off x="-2668836" y="3156358"/>
              <a:ext cx="2413085" cy="139651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88924E-EFF7-4641-80B9-80A108831FE8}"/>
                </a:ext>
              </a:extLst>
            </p:cNvPr>
            <p:cNvSpPr txBox="1"/>
            <p:nvPr/>
          </p:nvSpPr>
          <p:spPr>
            <a:xfrm>
              <a:off x="-1044751" y="2829366"/>
              <a:ext cx="1029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$138.0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DB96840-692F-4179-A89F-83743FAA080C}"/>
                </a:ext>
              </a:extLst>
            </p:cNvPr>
            <p:cNvSpPr txBox="1"/>
            <p:nvPr/>
          </p:nvSpPr>
          <p:spPr>
            <a:xfrm>
              <a:off x="-2856227" y="2829366"/>
              <a:ext cx="1966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 Offshore Wind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513EB1F-162A-4B73-A21D-6BF43EC653B5}"/>
                </a:ext>
              </a:extLst>
            </p:cNvPr>
            <p:cNvCxnSpPr>
              <a:cxnSpLocks/>
            </p:cNvCxnSpPr>
            <p:nvPr/>
          </p:nvCxnSpPr>
          <p:spPr>
            <a:xfrm>
              <a:off x="-1301759" y="3014032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33EA611-3A92-436C-BF23-1B99AA5F0986}"/>
              </a:ext>
            </a:extLst>
          </p:cNvPr>
          <p:cNvGrpSpPr/>
          <p:nvPr/>
        </p:nvGrpSpPr>
        <p:grpSpPr>
          <a:xfrm>
            <a:off x="9081749" y="4760359"/>
            <a:ext cx="2863657" cy="1804368"/>
            <a:chOff x="9599003" y="4694537"/>
            <a:chExt cx="2863657" cy="18043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A9EC7E-3AA0-447A-938E-1BA84A32E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14" t="24109" r="20640" b="9302"/>
            <a:stretch/>
          </p:blipFill>
          <p:spPr>
            <a:xfrm>
              <a:off x="9726516" y="5066922"/>
              <a:ext cx="2457907" cy="14319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D6E5F6-3C3D-4C79-A1F3-8AD6A12C24F9}"/>
                </a:ext>
              </a:extLst>
            </p:cNvPr>
            <p:cNvSpPr txBox="1"/>
            <p:nvPr/>
          </p:nvSpPr>
          <p:spPr>
            <a:xfrm>
              <a:off x="11259535" y="4694537"/>
              <a:ext cx="1203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$165.1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4EAD0D5-B5A2-437A-B591-C88801CF955C}"/>
                </a:ext>
              </a:extLst>
            </p:cNvPr>
            <p:cNvSpPr txBox="1"/>
            <p:nvPr/>
          </p:nvSpPr>
          <p:spPr>
            <a:xfrm>
              <a:off x="9599003" y="4725054"/>
              <a:ext cx="1966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Solar Thermal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1ECC63CA-AC81-4958-AB74-66F863C5D61F}"/>
                </a:ext>
              </a:extLst>
            </p:cNvPr>
            <p:cNvCxnSpPr>
              <a:cxnSpLocks/>
            </p:cNvCxnSpPr>
            <p:nvPr/>
          </p:nvCxnSpPr>
          <p:spPr>
            <a:xfrm>
              <a:off x="11062612" y="4925370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4957257-BE0D-4BA2-8A4D-2688481D6AC9}"/>
              </a:ext>
            </a:extLst>
          </p:cNvPr>
          <p:cNvGrpSpPr/>
          <p:nvPr/>
        </p:nvGrpSpPr>
        <p:grpSpPr>
          <a:xfrm>
            <a:off x="628560" y="4773075"/>
            <a:ext cx="2786655" cy="1745838"/>
            <a:chOff x="154880" y="3500027"/>
            <a:chExt cx="2786655" cy="174583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7B14CE-A136-47B0-BD82-6AB0E3C24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419" t="20776" r="22427" b="16389"/>
            <a:stretch/>
          </p:blipFill>
          <p:spPr>
            <a:xfrm>
              <a:off x="179253" y="3858083"/>
              <a:ext cx="2358181" cy="1387782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838EDBA-0467-4431-98E6-FB820501AACD}"/>
                </a:ext>
              </a:extLst>
            </p:cNvPr>
            <p:cNvSpPr txBox="1"/>
            <p:nvPr/>
          </p:nvSpPr>
          <p:spPr>
            <a:xfrm>
              <a:off x="1911731" y="3500027"/>
              <a:ext cx="1029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$59.1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B7824F0-BBDD-43E6-98C1-0DAFEA77AA96}"/>
                </a:ext>
              </a:extLst>
            </p:cNvPr>
            <p:cNvSpPr txBox="1"/>
            <p:nvPr/>
          </p:nvSpPr>
          <p:spPr>
            <a:xfrm>
              <a:off x="154880" y="3511474"/>
              <a:ext cx="1966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Onshore Wind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FCBC97A-83FF-4920-B36B-78E70CE77AA1}"/>
                </a:ext>
              </a:extLst>
            </p:cNvPr>
            <p:cNvCxnSpPr>
              <a:cxnSpLocks/>
            </p:cNvCxnSpPr>
            <p:nvPr/>
          </p:nvCxnSpPr>
          <p:spPr>
            <a:xfrm>
              <a:off x="1660039" y="3702460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27960C-5998-4B6A-8009-BE768AF115D9}"/>
              </a:ext>
            </a:extLst>
          </p:cNvPr>
          <p:cNvGrpSpPr/>
          <p:nvPr/>
        </p:nvGrpSpPr>
        <p:grpSpPr>
          <a:xfrm>
            <a:off x="3314076" y="2939900"/>
            <a:ext cx="2523354" cy="1723445"/>
            <a:chOff x="64911" y="1331932"/>
            <a:chExt cx="2523354" cy="17186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C24A12-48D8-43F2-BB79-1510035A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63" t="35271" r="45974" b="27597"/>
            <a:stretch/>
          </p:blipFill>
          <p:spPr>
            <a:xfrm>
              <a:off x="139739" y="1656467"/>
              <a:ext cx="2395072" cy="13941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AB3E86-18D2-4E4B-A7EB-F0560D248258}"/>
                </a:ext>
              </a:extLst>
            </p:cNvPr>
            <p:cNvSpPr txBox="1"/>
            <p:nvPr/>
          </p:nvSpPr>
          <p:spPr>
            <a:xfrm>
              <a:off x="64911" y="1331932"/>
              <a:ext cx="2523354" cy="36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 Hydroelectric        $61.7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2F12A47A-3C74-4556-BF10-B96A950C7E20}"/>
                </a:ext>
              </a:extLst>
            </p:cNvPr>
            <p:cNvCxnSpPr>
              <a:cxnSpLocks/>
            </p:cNvCxnSpPr>
            <p:nvPr/>
          </p:nvCxnSpPr>
          <p:spPr>
            <a:xfrm>
              <a:off x="1512387" y="1522496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E8F5DC2-574B-4FA1-A74C-16B8F113D264}"/>
              </a:ext>
            </a:extLst>
          </p:cNvPr>
          <p:cNvGrpSpPr/>
          <p:nvPr/>
        </p:nvGrpSpPr>
        <p:grpSpPr>
          <a:xfrm>
            <a:off x="3420408" y="4781900"/>
            <a:ext cx="2473420" cy="1782832"/>
            <a:chOff x="170668" y="4819747"/>
            <a:chExt cx="2473420" cy="169195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F4ED6A4-ADE0-4BB0-946F-8F38FEC00ED7}"/>
                </a:ext>
              </a:extLst>
            </p:cNvPr>
            <p:cNvGrpSpPr/>
            <p:nvPr/>
          </p:nvGrpSpPr>
          <p:grpSpPr>
            <a:xfrm>
              <a:off x="170668" y="4819747"/>
              <a:ext cx="2473420" cy="1691957"/>
              <a:chOff x="266851" y="4915608"/>
              <a:chExt cx="2473420" cy="169195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EC6D22C-9F17-402F-91B3-39FD6B0E55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8556" t="35091" r="31251" b="22583"/>
              <a:stretch/>
            </p:blipFill>
            <p:spPr>
              <a:xfrm>
                <a:off x="266851" y="5279064"/>
                <a:ext cx="2395071" cy="1328501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24282D7-2E53-4BFE-95CC-1E2DEE406B7B}"/>
                  </a:ext>
                </a:extLst>
              </p:cNvPr>
              <p:cNvSpPr txBox="1"/>
              <p:nvPr/>
            </p:nvSpPr>
            <p:spPr>
              <a:xfrm>
                <a:off x="1710467" y="4915608"/>
                <a:ext cx="1029804" cy="438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$63.2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CF59147-96A9-4BD3-B048-A121C882AC66}"/>
                </a:ext>
              </a:extLst>
            </p:cNvPr>
            <p:cNvSpPr txBox="1"/>
            <p:nvPr/>
          </p:nvSpPr>
          <p:spPr>
            <a:xfrm>
              <a:off x="265236" y="4853704"/>
              <a:ext cx="1966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Solar PV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4F88E96-B634-4A0D-872D-87DF1C2A1D30}"/>
                </a:ext>
              </a:extLst>
            </p:cNvPr>
            <p:cNvCxnSpPr>
              <a:cxnSpLocks/>
            </p:cNvCxnSpPr>
            <p:nvPr/>
          </p:nvCxnSpPr>
          <p:spPr>
            <a:xfrm>
              <a:off x="1265580" y="5065706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E12DAC5-6C8B-4657-A1F8-7754070EE8A4}"/>
              </a:ext>
            </a:extLst>
          </p:cNvPr>
          <p:cNvGrpSpPr/>
          <p:nvPr/>
        </p:nvGrpSpPr>
        <p:grpSpPr>
          <a:xfrm>
            <a:off x="6315121" y="2887212"/>
            <a:ext cx="2410929" cy="1783530"/>
            <a:chOff x="-2614144" y="4718630"/>
            <a:chExt cx="2410929" cy="17162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DAC8958-FBC4-41DB-8BFF-56A4CF69E77C}"/>
                </a:ext>
              </a:extLst>
            </p:cNvPr>
            <p:cNvGrpSpPr/>
            <p:nvPr/>
          </p:nvGrpSpPr>
          <p:grpSpPr>
            <a:xfrm>
              <a:off x="-2614144" y="4718630"/>
              <a:ext cx="2410929" cy="1716250"/>
              <a:chOff x="-257237" y="2359408"/>
              <a:chExt cx="2410929" cy="151659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9F9CB2E-32BA-4853-AF74-E5D7860B3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1788" t="39430" r="32325" b="25508"/>
              <a:stretch/>
            </p:blipFill>
            <p:spPr>
              <a:xfrm>
                <a:off x="-257237" y="2662302"/>
                <a:ext cx="2395072" cy="121369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44C975-271F-4A14-BD01-29944A5A3C8D}"/>
                  </a:ext>
                </a:extLst>
              </p:cNvPr>
              <p:cNvSpPr txBox="1"/>
              <p:nvPr/>
            </p:nvSpPr>
            <p:spPr>
              <a:xfrm>
                <a:off x="1123888" y="2359408"/>
                <a:ext cx="1029804" cy="326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</a:rPr>
                  <a:t>$95.3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F701F1C-6884-4E0E-AE76-D542DFEC301E}"/>
                </a:ext>
              </a:extLst>
            </p:cNvPr>
            <p:cNvSpPr txBox="1"/>
            <p:nvPr/>
          </p:nvSpPr>
          <p:spPr>
            <a:xfrm>
              <a:off x="-2494489" y="4731481"/>
              <a:ext cx="1966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Biomass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24A2608-F8EB-4335-A988-CF431742613C}"/>
                </a:ext>
              </a:extLst>
            </p:cNvPr>
            <p:cNvCxnSpPr>
              <a:cxnSpLocks/>
            </p:cNvCxnSpPr>
            <p:nvPr/>
          </p:nvCxnSpPr>
          <p:spPr>
            <a:xfrm>
              <a:off x="-1518108" y="4943003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9F558B8-FBFF-4ED6-A488-634377D25C13}"/>
              </a:ext>
            </a:extLst>
          </p:cNvPr>
          <p:cNvGrpSpPr/>
          <p:nvPr/>
        </p:nvGrpSpPr>
        <p:grpSpPr>
          <a:xfrm>
            <a:off x="531277" y="2895193"/>
            <a:ext cx="2644457" cy="1760208"/>
            <a:chOff x="142379" y="4972594"/>
            <a:chExt cx="2644457" cy="16190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811F4A-CED5-4BA3-9A30-866DB03BA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8285" t="39380" r="41003" b="31395"/>
            <a:stretch/>
          </p:blipFill>
          <p:spPr>
            <a:xfrm>
              <a:off x="185987" y="5328301"/>
              <a:ext cx="2376644" cy="126331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27F6A9F-7C3F-4558-9D0D-66733E8A2AC2}"/>
                </a:ext>
              </a:extLst>
            </p:cNvPr>
            <p:cNvSpPr txBox="1"/>
            <p:nvPr/>
          </p:nvSpPr>
          <p:spPr>
            <a:xfrm>
              <a:off x="1763707" y="4972594"/>
              <a:ext cx="1023129" cy="424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$85.1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6C5B926-2E31-4F72-B766-A7A4C789EDB4}"/>
                </a:ext>
              </a:extLst>
            </p:cNvPr>
            <p:cNvSpPr txBox="1"/>
            <p:nvPr/>
          </p:nvSpPr>
          <p:spPr>
            <a:xfrm>
              <a:off x="142379" y="5015055"/>
              <a:ext cx="1909733" cy="37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Advanced CT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2B61192A-AF93-41BC-9C3D-AF09C6DB013B}"/>
                </a:ext>
              </a:extLst>
            </p:cNvPr>
            <p:cNvCxnSpPr>
              <a:cxnSpLocks/>
            </p:cNvCxnSpPr>
            <p:nvPr/>
          </p:nvCxnSpPr>
          <p:spPr>
            <a:xfrm>
              <a:off x="1515435" y="5178302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AB40622-D8AE-479B-9B54-EB6B8E7D4D63}"/>
              </a:ext>
            </a:extLst>
          </p:cNvPr>
          <p:cNvGrpSpPr/>
          <p:nvPr/>
        </p:nvGrpSpPr>
        <p:grpSpPr>
          <a:xfrm>
            <a:off x="8887166" y="994968"/>
            <a:ext cx="3237315" cy="1744970"/>
            <a:chOff x="6562538" y="1120696"/>
            <a:chExt cx="3237315" cy="15664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AEB9D9-C7F5-47D4-A113-43079A68E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256" t="43196" r="42790" b="12473"/>
            <a:stretch/>
          </p:blipFill>
          <p:spPr>
            <a:xfrm>
              <a:off x="6867567" y="1436757"/>
              <a:ext cx="2362059" cy="125039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B1A3F22-F923-4C45-897C-D49853FCC9D0}"/>
                </a:ext>
              </a:extLst>
            </p:cNvPr>
            <p:cNvSpPr txBox="1"/>
            <p:nvPr/>
          </p:nvSpPr>
          <p:spPr>
            <a:xfrm>
              <a:off x="8667243" y="1120696"/>
              <a:ext cx="1132610" cy="414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$130.1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2BF6DF-B2A3-456F-ABCD-1A5C84C35220}"/>
                </a:ext>
              </a:extLst>
            </p:cNvPr>
            <p:cNvSpPr txBox="1"/>
            <p:nvPr/>
          </p:nvSpPr>
          <p:spPr>
            <a:xfrm>
              <a:off x="6562538" y="1153036"/>
              <a:ext cx="1966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Coal with 30% CCS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A3B641A-8695-4464-B367-DF3829FEC76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814" y="1349317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342639-5583-4854-A862-DBEDBF51091F}"/>
              </a:ext>
            </a:extLst>
          </p:cNvPr>
          <p:cNvGrpSpPr/>
          <p:nvPr/>
        </p:nvGrpSpPr>
        <p:grpSpPr>
          <a:xfrm>
            <a:off x="5811328" y="985231"/>
            <a:ext cx="3343460" cy="1778787"/>
            <a:chOff x="10314991" y="2997720"/>
            <a:chExt cx="3343460" cy="1669545"/>
          </a:xfrm>
        </p:grpSpPr>
        <p:pic>
          <p:nvPicPr>
            <p:cNvPr id="1026" name="Picture 2" descr="11441208065_dac48cb280_b.jpg (1024Ã545)">
              <a:extLst>
                <a:ext uri="{FF2B5EF4-FFF2-40B4-BE49-F238E27FC236}">
                  <a16:creationId xmlns:a16="http://schemas.microsoft.com/office/drawing/2014/main" id="{A76C212B-B841-4DB2-9962-03F88BDF7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281" y="3349535"/>
              <a:ext cx="2417704" cy="1317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BCC3EC-5D3A-4D56-90FD-C1E874E957AE}"/>
                </a:ext>
              </a:extLst>
            </p:cNvPr>
            <p:cNvSpPr txBox="1"/>
            <p:nvPr/>
          </p:nvSpPr>
          <p:spPr>
            <a:xfrm>
              <a:off x="12628647" y="2997720"/>
              <a:ext cx="1029804" cy="433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$74.9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046610E-74B4-41F6-AAE5-7FBDBEA9DEA1}"/>
                </a:ext>
              </a:extLst>
            </p:cNvPr>
            <p:cNvSpPr txBox="1"/>
            <p:nvPr/>
          </p:nvSpPr>
          <p:spPr>
            <a:xfrm>
              <a:off x="10314991" y="3052804"/>
              <a:ext cx="2451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Advanced CC w/ CCS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9734D5F-1A83-4C42-BB35-C09422F51516}"/>
                </a:ext>
              </a:extLst>
            </p:cNvPr>
            <p:cNvCxnSpPr>
              <a:cxnSpLocks/>
            </p:cNvCxnSpPr>
            <p:nvPr/>
          </p:nvCxnSpPr>
          <p:spPr>
            <a:xfrm>
              <a:off x="12429006" y="3222768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F8B4FB-E8BE-4862-B7E9-5AD1B0EA46B6}"/>
              </a:ext>
            </a:extLst>
          </p:cNvPr>
          <p:cNvGrpSpPr/>
          <p:nvPr/>
        </p:nvGrpSpPr>
        <p:grpSpPr>
          <a:xfrm>
            <a:off x="3335613" y="975588"/>
            <a:ext cx="2709100" cy="1772572"/>
            <a:chOff x="3371854" y="1435782"/>
            <a:chExt cx="2709100" cy="177257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87A64B8-B92C-4328-A7DF-5101F8769E8B}"/>
                </a:ext>
              </a:extLst>
            </p:cNvPr>
            <p:cNvGrpSpPr/>
            <p:nvPr/>
          </p:nvGrpSpPr>
          <p:grpSpPr>
            <a:xfrm>
              <a:off x="3428527" y="1435782"/>
              <a:ext cx="2652427" cy="1772572"/>
              <a:chOff x="2681879" y="720451"/>
              <a:chExt cx="2652427" cy="1772572"/>
            </a:xfrm>
          </p:grpSpPr>
          <p:pic>
            <p:nvPicPr>
              <p:cNvPr id="43" name="Picture 2" descr="11441208065_dac48cb280_b.jpg (1024Ã545)">
                <a:extLst>
                  <a:ext uri="{FF2B5EF4-FFF2-40B4-BE49-F238E27FC236}">
                    <a16:creationId xmlns:a16="http://schemas.microsoft.com/office/drawing/2014/main" id="{9A0E31BA-C4FE-4F17-9748-C76E98BBD1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1879" y="1082706"/>
                <a:ext cx="2417705" cy="1410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66F2E6-0584-42A0-9EF1-D5CCEE2ACD83}"/>
                  </a:ext>
                </a:extLst>
              </p:cNvPr>
              <p:cNvSpPr txBox="1"/>
              <p:nvPr/>
            </p:nvSpPr>
            <p:spPr>
              <a:xfrm>
                <a:off x="4304502" y="720451"/>
                <a:ext cx="10298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$48.1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6E954A-D18C-4788-9DD7-86DD3E51D2B7}"/>
                </a:ext>
              </a:extLst>
            </p:cNvPr>
            <p:cNvSpPr txBox="1"/>
            <p:nvPr/>
          </p:nvSpPr>
          <p:spPr>
            <a:xfrm>
              <a:off x="3371854" y="1504114"/>
              <a:ext cx="1966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Advanced CC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1217718-1325-4499-920F-11074397CE1B}"/>
                </a:ext>
              </a:extLst>
            </p:cNvPr>
            <p:cNvCxnSpPr>
              <a:cxnSpLocks/>
            </p:cNvCxnSpPr>
            <p:nvPr/>
          </p:nvCxnSpPr>
          <p:spPr>
            <a:xfrm>
              <a:off x="4818849" y="1672191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01E3C3C-420F-45B2-A17F-B0CF901100E7}"/>
              </a:ext>
            </a:extLst>
          </p:cNvPr>
          <p:cNvGrpSpPr/>
          <p:nvPr/>
        </p:nvGrpSpPr>
        <p:grpSpPr>
          <a:xfrm>
            <a:off x="9073351" y="2901946"/>
            <a:ext cx="2901758" cy="1769662"/>
            <a:chOff x="8764367" y="3194579"/>
            <a:chExt cx="2791694" cy="14330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2940BC-CFD7-4D8E-8DC2-8295D83A0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9026" t="44108" r="38474" b="34496"/>
            <a:stretch/>
          </p:blipFill>
          <p:spPr>
            <a:xfrm>
              <a:off x="8881594" y="3458883"/>
              <a:ext cx="2364678" cy="116878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C8FC6C-E6D1-4DB8-85F8-92E3F2D5357E}"/>
                </a:ext>
              </a:extLst>
            </p:cNvPr>
            <p:cNvSpPr txBox="1"/>
            <p:nvPr/>
          </p:nvSpPr>
          <p:spPr>
            <a:xfrm>
              <a:off x="10526257" y="3194579"/>
              <a:ext cx="1029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$44.6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FAD1CC8-9A12-4EE0-A3AE-FAAC0BA6A6D4}"/>
                </a:ext>
              </a:extLst>
            </p:cNvPr>
            <p:cNvCxnSpPr>
              <a:cxnSpLocks/>
            </p:cNvCxnSpPr>
            <p:nvPr/>
          </p:nvCxnSpPr>
          <p:spPr>
            <a:xfrm>
              <a:off x="10213733" y="3370248"/>
              <a:ext cx="31252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51ADE4D-614C-4AA6-A853-4D72E40FD8BE}"/>
                </a:ext>
              </a:extLst>
            </p:cNvPr>
            <p:cNvSpPr txBox="1"/>
            <p:nvPr/>
          </p:nvSpPr>
          <p:spPr>
            <a:xfrm>
              <a:off x="8764367" y="3198449"/>
              <a:ext cx="1966973" cy="310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 Geothermal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D89D910C-B06C-4446-ABF9-DD73CC030CFD}"/>
              </a:ext>
            </a:extLst>
          </p:cNvPr>
          <p:cNvSpPr txBox="1"/>
          <p:nvPr/>
        </p:nvSpPr>
        <p:spPr>
          <a:xfrm>
            <a:off x="970550" y="6583704"/>
            <a:ext cx="2239398" cy="2462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000" dirty="0"/>
              <a:t>LCOE Source: EIA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BE1BBF2-3115-4364-9A82-16E7D592F45C}"/>
              </a:ext>
            </a:extLst>
          </p:cNvPr>
          <p:cNvSpPr/>
          <p:nvPr/>
        </p:nvSpPr>
        <p:spPr>
          <a:xfrm>
            <a:off x="312871" y="1090921"/>
            <a:ext cx="10495909" cy="34623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3165E3D-FD40-4AA9-9F5E-3B4AE0463FCD}"/>
              </a:ext>
            </a:extLst>
          </p:cNvPr>
          <p:cNvSpPr txBox="1"/>
          <p:nvPr/>
        </p:nvSpPr>
        <p:spPr>
          <a:xfrm>
            <a:off x="-33660" y="6093352"/>
            <a:ext cx="2225645" cy="4001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000" dirty="0"/>
              <a:t>Source: Lazard, Levelized Cost of Energy Analysis, Version 4.0, 2018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D741F70-8135-4330-BDA7-EA721A7B0C3F}"/>
              </a:ext>
            </a:extLst>
          </p:cNvPr>
          <p:cNvSpPr txBox="1"/>
          <p:nvPr/>
        </p:nvSpPr>
        <p:spPr>
          <a:xfrm>
            <a:off x="867763" y="2427591"/>
            <a:ext cx="2444973" cy="300608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Solar PV, thin film  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FCFA174-DA83-4435-B5D1-0ADCCD29DF1C}"/>
              </a:ext>
            </a:extLst>
          </p:cNvPr>
          <p:cNvSpPr txBox="1"/>
          <p:nvPr/>
        </p:nvSpPr>
        <p:spPr>
          <a:xfrm>
            <a:off x="522336" y="3812581"/>
            <a:ext cx="2763967" cy="330669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Solar thermal w/storage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F131820-D318-4B96-9E4A-F70CC556FE6E}"/>
              </a:ext>
            </a:extLst>
          </p:cNvPr>
          <p:cNvSpPr txBox="1"/>
          <p:nvPr/>
        </p:nvSpPr>
        <p:spPr>
          <a:xfrm>
            <a:off x="1532591" y="3097044"/>
            <a:ext cx="1780145" cy="330669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Gas </a:t>
            </a:r>
            <a:r>
              <a:rPr lang="en-US" sz="2000" b="1" dirty="0" err="1">
                <a:solidFill>
                  <a:schemeClr val="bg1"/>
                </a:solidFill>
              </a:rPr>
              <a:t>peaker</a:t>
            </a:r>
            <a:r>
              <a:rPr lang="en-US" sz="2000" b="1" dirty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DA4492E-A816-4594-8780-F133941C2E4A}"/>
              </a:ext>
            </a:extLst>
          </p:cNvPr>
          <p:cNvSpPr txBox="1"/>
          <p:nvPr/>
        </p:nvSpPr>
        <p:spPr>
          <a:xfrm>
            <a:off x="2343819" y="1568332"/>
            <a:ext cx="958352" cy="346855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NGCC 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</p:txBody>
      </p:sp>
      <p:graphicFrame>
        <p:nvGraphicFramePr>
          <p:cNvPr id="132" name="Chart 131">
            <a:extLst>
              <a:ext uri="{FF2B5EF4-FFF2-40B4-BE49-F238E27FC236}">
                <a16:creationId xmlns:a16="http://schemas.microsoft.com/office/drawing/2014/main" id="{6115C256-2911-4E4C-BD2A-1578C0B35C97}"/>
              </a:ext>
            </a:extLst>
          </p:cNvPr>
          <p:cNvGraphicFramePr>
            <a:graphicFrameLocks/>
          </p:cNvGraphicFramePr>
          <p:nvPr/>
        </p:nvGraphicFramePr>
        <p:xfrm>
          <a:off x="3088307" y="1279200"/>
          <a:ext cx="7199373" cy="3729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33" name="Rectangle 132">
            <a:extLst>
              <a:ext uri="{FF2B5EF4-FFF2-40B4-BE49-F238E27FC236}">
                <a16:creationId xmlns:a16="http://schemas.microsoft.com/office/drawing/2014/main" id="{DB6A5E9A-2E9F-4832-B38E-6FDD4D4E6B85}"/>
              </a:ext>
            </a:extLst>
          </p:cNvPr>
          <p:cNvSpPr/>
          <p:nvPr/>
        </p:nvSpPr>
        <p:spPr>
          <a:xfrm>
            <a:off x="2741460" y="4245305"/>
            <a:ext cx="9409260" cy="26036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597FCAA-A069-48FB-A479-82F7F11FC734}"/>
              </a:ext>
            </a:extLst>
          </p:cNvPr>
          <p:cNvSpPr txBox="1"/>
          <p:nvPr/>
        </p:nvSpPr>
        <p:spPr>
          <a:xfrm>
            <a:off x="4597462" y="5352575"/>
            <a:ext cx="1327097" cy="381541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Flow (Zn) 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01C85C0-32DF-4584-A703-142B8C4EEA95}"/>
              </a:ext>
            </a:extLst>
          </p:cNvPr>
          <p:cNvSpPr txBox="1"/>
          <p:nvPr/>
        </p:nvSpPr>
        <p:spPr>
          <a:xfrm>
            <a:off x="4578664" y="4761629"/>
            <a:ext cx="1327097" cy="346855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Lithium 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0814798-9160-49CE-80FF-B9030FE5B4AF}"/>
              </a:ext>
            </a:extLst>
          </p:cNvPr>
          <p:cNvSpPr txBox="1"/>
          <p:nvPr/>
        </p:nvSpPr>
        <p:spPr>
          <a:xfrm>
            <a:off x="4597463" y="5877132"/>
            <a:ext cx="1327097" cy="381541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Flow (V) 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B3BEE6E-85FF-483F-9A28-828D267C98FE}"/>
              </a:ext>
            </a:extLst>
          </p:cNvPr>
          <p:cNvSpPr txBox="1"/>
          <p:nvPr/>
        </p:nvSpPr>
        <p:spPr>
          <a:xfrm>
            <a:off x="2656832" y="4818774"/>
            <a:ext cx="1844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Utility-Scale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(PV + Storage)</a:t>
            </a:r>
          </a:p>
        </p:txBody>
      </p:sp>
      <p:graphicFrame>
        <p:nvGraphicFramePr>
          <p:cNvPr id="138" name="Chart 137">
            <a:extLst>
              <a:ext uri="{FF2B5EF4-FFF2-40B4-BE49-F238E27FC236}">
                <a16:creationId xmlns:a16="http://schemas.microsoft.com/office/drawing/2014/main" id="{A9F161A3-5224-40F0-AFF6-B8E8CB3B73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495799"/>
              </p:ext>
            </p:extLst>
          </p:nvPr>
        </p:nvGraphicFramePr>
        <p:xfrm>
          <a:off x="5603292" y="4764026"/>
          <a:ext cx="6588708" cy="2281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39" name="TextBox 138">
            <a:extLst>
              <a:ext uri="{FF2B5EF4-FFF2-40B4-BE49-F238E27FC236}">
                <a16:creationId xmlns:a16="http://schemas.microsoft.com/office/drawing/2014/main" id="{38F3D0B2-5D05-4842-81D2-3FEE37695B7D}"/>
              </a:ext>
            </a:extLst>
          </p:cNvPr>
          <p:cNvSpPr txBox="1"/>
          <p:nvPr/>
        </p:nvSpPr>
        <p:spPr>
          <a:xfrm rot="10800000" flipV="1">
            <a:off x="3238713" y="4213519"/>
            <a:ext cx="8452285" cy="4616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Unsubsidized Levelized Cost of Storage</a:t>
            </a: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863A6F39-4446-44E4-91D2-B54443AFB750}"/>
              </a:ext>
            </a:extLst>
          </p:cNvPr>
          <p:cNvSpPr txBox="1">
            <a:spLocks/>
          </p:cNvSpPr>
          <p:nvPr/>
        </p:nvSpPr>
        <p:spPr>
          <a:xfrm>
            <a:off x="2061658" y="227659"/>
            <a:ext cx="9352175" cy="6537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B80EBBD-6431-43BD-B786-3085327B4609}"/>
              </a:ext>
            </a:extLst>
          </p:cNvPr>
          <p:cNvSpPr/>
          <p:nvPr/>
        </p:nvSpPr>
        <p:spPr>
          <a:xfrm>
            <a:off x="1282700" y="2190"/>
            <a:ext cx="10909300" cy="1023793"/>
          </a:xfrm>
          <a:prstGeom prst="rect">
            <a:avLst/>
          </a:prstGeom>
          <a:solidFill>
            <a:srgbClr val="004F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10E21B6A-18C8-4D3A-B045-8043BE98B1B6}"/>
              </a:ext>
            </a:extLst>
          </p:cNvPr>
          <p:cNvSpPr txBox="1">
            <a:spLocks/>
          </p:cNvSpPr>
          <p:nvPr/>
        </p:nvSpPr>
        <p:spPr>
          <a:xfrm>
            <a:off x="2284142" y="172763"/>
            <a:ext cx="10361428" cy="6537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1D865-95F5-494E-A8BF-10C01515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75" y="199929"/>
            <a:ext cx="10361428" cy="65374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Two Views of LCOE: Generation Technologies, LCOE for Plants Entering Service in 2022 &amp; LCOE/LCOS ($MWh), 2018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0CF97A7-41AF-46DF-B219-4A4789D0DCC7}"/>
              </a:ext>
            </a:extLst>
          </p:cNvPr>
          <p:cNvSpPr/>
          <p:nvPr/>
        </p:nvSpPr>
        <p:spPr>
          <a:xfrm>
            <a:off x="5952407" y="1086532"/>
            <a:ext cx="2357036" cy="839766"/>
          </a:xfrm>
          <a:prstGeom prst="wedgeEllipseCallout">
            <a:avLst>
              <a:gd name="adj1" fmla="val -73436"/>
              <a:gd name="adj2" fmla="val 35553"/>
            </a:avLst>
          </a:prstGeom>
          <a:solidFill>
            <a:srgbClr val="82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$44-$68</a:t>
            </a:r>
          </a:p>
        </p:txBody>
      </p:sp>
      <p:sp>
        <p:nvSpPr>
          <p:cNvPr id="97" name="Speech Bubble: Oval 96">
            <a:extLst>
              <a:ext uri="{FF2B5EF4-FFF2-40B4-BE49-F238E27FC236}">
                <a16:creationId xmlns:a16="http://schemas.microsoft.com/office/drawing/2014/main" id="{CD24AFF4-2A69-4E9D-A2C4-3C68534504C0}"/>
              </a:ext>
            </a:extLst>
          </p:cNvPr>
          <p:cNvSpPr/>
          <p:nvPr/>
        </p:nvSpPr>
        <p:spPr>
          <a:xfrm>
            <a:off x="6089185" y="1898323"/>
            <a:ext cx="2357036" cy="839766"/>
          </a:xfrm>
          <a:prstGeom prst="wedgeEllipseCallout">
            <a:avLst>
              <a:gd name="adj1" fmla="val -76616"/>
              <a:gd name="adj2" fmla="val 19488"/>
            </a:avLst>
          </a:prstGeom>
          <a:solidFill>
            <a:srgbClr val="820000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$32-$42</a:t>
            </a:r>
          </a:p>
        </p:txBody>
      </p:sp>
      <p:sp>
        <p:nvSpPr>
          <p:cNvPr id="101" name="Speech Bubble: Oval 100">
            <a:extLst>
              <a:ext uri="{FF2B5EF4-FFF2-40B4-BE49-F238E27FC236}">
                <a16:creationId xmlns:a16="http://schemas.microsoft.com/office/drawing/2014/main" id="{E171ED8B-2507-47F9-88A3-6FD1401A19E0}"/>
              </a:ext>
            </a:extLst>
          </p:cNvPr>
          <p:cNvSpPr/>
          <p:nvPr/>
        </p:nvSpPr>
        <p:spPr>
          <a:xfrm>
            <a:off x="8729084" y="2619860"/>
            <a:ext cx="2357036" cy="839766"/>
          </a:xfrm>
          <a:prstGeom prst="wedgeEllipseCallout">
            <a:avLst>
              <a:gd name="adj1" fmla="val -76616"/>
              <a:gd name="adj2" fmla="val 19488"/>
            </a:avLst>
          </a:prstGeom>
          <a:solidFill>
            <a:srgbClr val="820000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$150-$199</a:t>
            </a:r>
          </a:p>
        </p:txBody>
      </p:sp>
      <p:sp>
        <p:nvSpPr>
          <p:cNvPr id="102" name="Speech Bubble: Oval 101">
            <a:extLst>
              <a:ext uri="{FF2B5EF4-FFF2-40B4-BE49-F238E27FC236}">
                <a16:creationId xmlns:a16="http://schemas.microsoft.com/office/drawing/2014/main" id="{688AE9BC-DD53-4F31-A7D9-957119F2E81C}"/>
              </a:ext>
            </a:extLst>
          </p:cNvPr>
          <p:cNvSpPr/>
          <p:nvPr/>
        </p:nvSpPr>
        <p:spPr>
          <a:xfrm>
            <a:off x="9601936" y="3399807"/>
            <a:ext cx="2357036" cy="839766"/>
          </a:xfrm>
          <a:prstGeom prst="wedgeEllipseCallout">
            <a:avLst>
              <a:gd name="adj1" fmla="val -76616"/>
              <a:gd name="adj2" fmla="val 19488"/>
            </a:avLst>
          </a:prstGeom>
          <a:solidFill>
            <a:srgbClr val="820000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$126-$156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ADEBAF7-D889-4B1D-9608-CBE41FBFDDAE}"/>
              </a:ext>
            </a:extLst>
          </p:cNvPr>
          <p:cNvSpPr txBox="1"/>
          <p:nvPr/>
        </p:nvSpPr>
        <p:spPr>
          <a:xfrm>
            <a:off x="7747808" y="1496065"/>
            <a:ext cx="1328852" cy="461665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Nuclear 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04" name="Speech Bubble: Oval 103">
            <a:extLst>
              <a:ext uri="{FF2B5EF4-FFF2-40B4-BE49-F238E27FC236}">
                <a16:creationId xmlns:a16="http://schemas.microsoft.com/office/drawing/2014/main" id="{6D5BB28E-D1A8-49CB-A64A-E683C221BAE0}"/>
              </a:ext>
            </a:extLst>
          </p:cNvPr>
          <p:cNvSpPr/>
          <p:nvPr/>
        </p:nvSpPr>
        <p:spPr>
          <a:xfrm>
            <a:off x="9544511" y="1095541"/>
            <a:ext cx="2357036" cy="839766"/>
          </a:xfrm>
          <a:prstGeom prst="wedgeEllipseCallout">
            <a:avLst>
              <a:gd name="adj1" fmla="val -76616"/>
              <a:gd name="adj2" fmla="val 19488"/>
            </a:avLst>
          </a:prstGeom>
          <a:solidFill>
            <a:srgbClr val="820000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$118-$192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2BCF26B-F254-48D8-962D-276293AAA49C}"/>
              </a:ext>
            </a:extLst>
          </p:cNvPr>
          <p:cNvGrpSpPr/>
          <p:nvPr/>
        </p:nvGrpSpPr>
        <p:grpSpPr>
          <a:xfrm>
            <a:off x="0" y="-2122"/>
            <a:ext cx="1909178" cy="1023793"/>
            <a:chOff x="0" y="-3108"/>
            <a:chExt cx="1909178" cy="1023793"/>
          </a:xfrm>
        </p:grpSpPr>
        <p:sp>
          <p:nvSpPr>
            <p:cNvPr id="106" name="Pentagon 11">
              <a:extLst>
                <a:ext uri="{FF2B5EF4-FFF2-40B4-BE49-F238E27FC236}">
                  <a16:creationId xmlns:a16="http://schemas.microsoft.com/office/drawing/2014/main" id="{A7645011-EBFD-4B25-ADA1-CA4902C0D3F5}"/>
                </a:ext>
              </a:extLst>
            </p:cNvPr>
            <p:cNvSpPr/>
            <p:nvPr/>
          </p:nvSpPr>
          <p:spPr>
            <a:xfrm>
              <a:off x="0" y="-3108"/>
              <a:ext cx="1909178" cy="1023793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19335543-14F0-4189-ACF0-333DAEA6F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70237"/>
              <a:ext cx="1418876" cy="912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92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4" grpId="0"/>
      <p:bldP spid="69" grpId="0"/>
      <p:bldP spid="125" grpId="0" animBg="1"/>
      <p:bldP spid="126" grpId="0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Graphic spid="132" grpId="0">
        <p:bldAsOne/>
      </p:bldGraphic>
      <p:bldP spid="133" grpId="0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/>
      <p:bldP spid="137" grpId="1"/>
      <p:bldGraphic spid="138" grpId="0">
        <p:bldAsOne/>
      </p:bldGraphic>
      <p:bldP spid="139" grpId="0"/>
      <p:bldP spid="139" grpId="1"/>
      <p:bldP spid="3" grpId="0" animBg="1"/>
      <p:bldP spid="97" grpId="0" animBg="1"/>
      <p:bldP spid="101" grpId="0" animBg="1"/>
      <p:bldP spid="102" grpId="0" animBg="1"/>
      <p:bldP spid="103" grpId="0" animBg="1"/>
      <p:bldP spid="103" grpId="1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1CB3816-3E8F-4505-9FFB-6DA2D7292497}"/>
              </a:ext>
            </a:extLst>
          </p:cNvPr>
          <p:cNvGrpSpPr/>
          <p:nvPr/>
        </p:nvGrpSpPr>
        <p:grpSpPr>
          <a:xfrm>
            <a:off x="1287135" y="5620"/>
            <a:ext cx="10909300" cy="1023793"/>
            <a:chOff x="1282700" y="-8919"/>
            <a:chExt cx="10909300" cy="10237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04787F-18C7-4E65-B019-B8720963F264}"/>
                </a:ext>
              </a:extLst>
            </p:cNvPr>
            <p:cNvSpPr/>
            <p:nvPr/>
          </p:nvSpPr>
          <p:spPr>
            <a:xfrm>
              <a:off x="1282700" y="-8919"/>
              <a:ext cx="10909300" cy="1023793"/>
            </a:xfrm>
            <a:prstGeom prst="rect">
              <a:avLst/>
            </a:prstGeom>
            <a:solidFill>
              <a:srgbClr val="004F8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E1862E56-DFF4-4FDA-9AF0-6E2ECD28C4D3}"/>
                </a:ext>
              </a:extLst>
            </p:cNvPr>
            <p:cNvSpPr txBox="1">
              <a:spLocks/>
            </p:cNvSpPr>
            <p:nvPr/>
          </p:nvSpPr>
          <p:spPr>
            <a:xfrm>
              <a:off x="1998078" y="37170"/>
              <a:ext cx="9355722" cy="6537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3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9A08D91-3ADB-4BB6-8AC9-5B67D849CAC4}"/>
              </a:ext>
            </a:extLst>
          </p:cNvPr>
          <p:cNvSpPr txBox="1"/>
          <p:nvPr/>
        </p:nvSpPr>
        <p:spPr>
          <a:xfrm>
            <a:off x="903273" y="22134"/>
            <a:ext cx="11541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10 States Unemployment Claims </a:t>
            </a: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(3/16-05/02),</a:t>
            </a:r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10                                          States for Employment in Key Energy Job Categories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(2019)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8D90AD-2E7C-4981-8B73-8B992E20E4C8}"/>
              </a:ext>
            </a:extLst>
          </p:cNvPr>
          <p:cNvGrpSpPr/>
          <p:nvPr/>
        </p:nvGrpSpPr>
        <p:grpSpPr>
          <a:xfrm>
            <a:off x="0" y="14145"/>
            <a:ext cx="1909178" cy="1023793"/>
            <a:chOff x="0" y="-3108"/>
            <a:chExt cx="1909178" cy="1023793"/>
          </a:xfrm>
        </p:grpSpPr>
        <p:sp>
          <p:nvSpPr>
            <p:cNvPr id="13" name="Pentagon 11">
              <a:extLst>
                <a:ext uri="{FF2B5EF4-FFF2-40B4-BE49-F238E27FC236}">
                  <a16:creationId xmlns:a16="http://schemas.microsoft.com/office/drawing/2014/main" id="{78A88324-A2CB-4B77-9977-AED4F4D41743}"/>
                </a:ext>
              </a:extLst>
            </p:cNvPr>
            <p:cNvSpPr/>
            <p:nvPr/>
          </p:nvSpPr>
          <p:spPr>
            <a:xfrm>
              <a:off x="0" y="-3108"/>
              <a:ext cx="1909178" cy="1023793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2E260F-73F2-4FF3-908E-DE61D0417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70237"/>
              <a:ext cx="1418876" cy="912348"/>
            </a:xfrm>
            <a:prstGeom prst="rect">
              <a:avLst/>
            </a:prstGeom>
          </p:spPr>
        </p:pic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FF14042-BB00-40F8-8F1B-D8764D379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610999"/>
              </p:ext>
            </p:extLst>
          </p:nvPr>
        </p:nvGraphicFramePr>
        <p:xfrm>
          <a:off x="325068" y="1197727"/>
          <a:ext cx="11541864" cy="4844665"/>
        </p:xfrm>
        <a:graphic>
          <a:graphicData uri="http://schemas.openxmlformats.org/drawingml/2006/table">
            <a:tbl>
              <a:tblPr firstRow="1" firstCol="1" lastRow="1">
                <a:tableStyleId>{5C22544A-7EE6-4342-B048-85BDC9FD1C3A}</a:tableStyleId>
              </a:tblPr>
              <a:tblGrid>
                <a:gridCol w="703896">
                  <a:extLst>
                    <a:ext uri="{9D8B030D-6E8A-4147-A177-3AD203B41FA5}">
                      <a16:colId xmlns:a16="http://schemas.microsoft.com/office/drawing/2014/main" val="2256257305"/>
                    </a:ext>
                  </a:extLst>
                </a:gridCol>
                <a:gridCol w="1052033">
                  <a:extLst>
                    <a:ext uri="{9D8B030D-6E8A-4147-A177-3AD203B41FA5}">
                      <a16:colId xmlns:a16="http://schemas.microsoft.com/office/drawing/2014/main" val="1203135656"/>
                    </a:ext>
                  </a:extLst>
                </a:gridCol>
                <a:gridCol w="838248">
                  <a:extLst>
                    <a:ext uri="{9D8B030D-6E8A-4147-A177-3AD203B41FA5}">
                      <a16:colId xmlns:a16="http://schemas.microsoft.com/office/drawing/2014/main" val="3767289795"/>
                    </a:ext>
                  </a:extLst>
                </a:gridCol>
                <a:gridCol w="728420">
                  <a:extLst>
                    <a:ext uri="{9D8B030D-6E8A-4147-A177-3AD203B41FA5}">
                      <a16:colId xmlns:a16="http://schemas.microsoft.com/office/drawing/2014/main" val="1518062832"/>
                    </a:ext>
                  </a:extLst>
                </a:gridCol>
                <a:gridCol w="960895">
                  <a:extLst>
                    <a:ext uri="{9D8B030D-6E8A-4147-A177-3AD203B41FA5}">
                      <a16:colId xmlns:a16="http://schemas.microsoft.com/office/drawing/2014/main" val="1115935299"/>
                    </a:ext>
                  </a:extLst>
                </a:gridCol>
                <a:gridCol w="929598">
                  <a:extLst>
                    <a:ext uri="{9D8B030D-6E8A-4147-A177-3AD203B41FA5}">
                      <a16:colId xmlns:a16="http://schemas.microsoft.com/office/drawing/2014/main" val="1369806490"/>
                    </a:ext>
                  </a:extLst>
                </a:gridCol>
                <a:gridCol w="810013">
                  <a:extLst>
                    <a:ext uri="{9D8B030D-6E8A-4147-A177-3AD203B41FA5}">
                      <a16:colId xmlns:a16="http://schemas.microsoft.com/office/drawing/2014/main" val="611756835"/>
                    </a:ext>
                  </a:extLst>
                </a:gridCol>
                <a:gridCol w="898901">
                  <a:extLst>
                    <a:ext uri="{9D8B030D-6E8A-4147-A177-3AD203B41FA5}">
                      <a16:colId xmlns:a16="http://schemas.microsoft.com/office/drawing/2014/main" val="380989864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586436413"/>
                    </a:ext>
                  </a:extLst>
                </a:gridCol>
                <a:gridCol w="872724">
                  <a:extLst>
                    <a:ext uri="{9D8B030D-6E8A-4147-A177-3AD203B41FA5}">
                      <a16:colId xmlns:a16="http://schemas.microsoft.com/office/drawing/2014/main" val="484014360"/>
                    </a:ext>
                  </a:extLst>
                </a:gridCol>
                <a:gridCol w="969887">
                  <a:extLst>
                    <a:ext uri="{9D8B030D-6E8A-4147-A177-3AD203B41FA5}">
                      <a16:colId xmlns:a16="http://schemas.microsoft.com/office/drawing/2014/main" val="622572793"/>
                    </a:ext>
                  </a:extLst>
                </a:gridCol>
                <a:gridCol w="954339">
                  <a:extLst>
                    <a:ext uri="{9D8B030D-6E8A-4147-A177-3AD203B41FA5}">
                      <a16:colId xmlns:a16="http://schemas.microsoft.com/office/drawing/2014/main" val="339934843"/>
                    </a:ext>
                  </a:extLst>
                </a:gridCol>
                <a:gridCol w="908510">
                  <a:extLst>
                    <a:ext uri="{9D8B030D-6E8A-4147-A177-3AD203B41FA5}">
                      <a16:colId xmlns:a16="http://schemas.microsoft.com/office/drawing/2014/main" val="4188630912"/>
                    </a:ext>
                  </a:extLst>
                </a:gridCol>
              </a:tblGrid>
              <a:tr h="10661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Ranking of Top 10 States, Highest to Lowest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</a:t>
                      </a:r>
                      <a:r>
                        <a:rPr lang="en-US" sz="1200" dirty="0" err="1">
                          <a:effectLst/>
                        </a:rPr>
                        <a:t>Unemploy-ment</a:t>
                      </a:r>
                      <a:r>
                        <a:rPr lang="en-US" sz="1200" dirty="0">
                          <a:effectLst/>
                        </a:rPr>
                        <a:t> Claims (03/16-05/02)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Claims as % of Workforce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Natural Gas and Oil Fuels Jobs Actual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Natural Gas and Oil Fuels Jobs as % of Workforce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Efficiency Jobs Actual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Efficiency Jobs as % of Workforce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Gas/Oil Generation Actual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Gas/Oil Generation as % of Workforce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Solar Generation Jobs Actual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Solar Generation Jobs as % of Workforce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Wind Generation Jobs Actual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Wind Generation Jobs as % of Workforce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451468"/>
                  </a:ext>
                </a:extLst>
              </a:tr>
              <a:tr h="3424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KY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TX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NV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TX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14958961"/>
                  </a:ext>
                </a:extLst>
              </a:tr>
              <a:tr h="299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LA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TX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FL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HI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HI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IL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78560821"/>
                  </a:ext>
                </a:extLst>
              </a:tr>
              <a:tr h="299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TX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AK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NY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TX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NH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NY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71910093"/>
                  </a:ext>
                </a:extLst>
              </a:tr>
              <a:tr h="299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FL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FL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IA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84622818"/>
                  </a:ext>
                </a:extLst>
              </a:tr>
              <a:tr h="299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NV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LA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IL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NY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FL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TX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25961962"/>
                  </a:ext>
                </a:extLst>
              </a:tr>
              <a:tr h="299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AK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NV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FL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38468430"/>
                  </a:ext>
                </a:extLst>
              </a:tr>
              <a:tr h="299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TX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IL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AZ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MI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TX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00119106"/>
                  </a:ext>
                </a:extLst>
              </a:tr>
              <a:tr h="299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OH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WV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MI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AZ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NJ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5352859"/>
                  </a:ext>
                </a:extLst>
              </a:tr>
              <a:tr h="299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NJ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OH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MI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AZ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96238708"/>
                  </a:ext>
                </a:extLst>
              </a:tr>
              <a:tr h="299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OH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OH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MS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OH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WA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8790969"/>
                  </a:ext>
                </a:extLst>
              </a:tr>
              <a:tr h="359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 US*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30,300,990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906,998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2,378,893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128,031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345,393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114,774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940889"/>
                  </a:ext>
                </a:extLst>
              </a:tr>
            </a:tbl>
          </a:graphicData>
        </a:graphic>
      </p:graphicFrame>
      <p:sp>
        <p:nvSpPr>
          <p:cNvPr id="19" name="Rectangle 2">
            <a:extLst>
              <a:ext uri="{FF2B5EF4-FFF2-40B4-BE49-F238E27FC236}">
                <a16:creationId xmlns:a16="http://schemas.microsoft.com/office/drawing/2014/main" id="{1E90AC23-96F3-4E42-9E49-EDF2426AC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881" y="6038739"/>
            <a:ext cx="12024747" cy="8156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denotes top 10  states that are </a:t>
            </a:r>
            <a: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top 10 for actual unemployment claims or claims as percent of workforce and are also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top 10 jobs for specific energy sector, both actual and as % of workforce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Includes DC, Puerto Rico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471F49-55AE-4D98-8E4F-A28D78730DBE}"/>
              </a:ext>
            </a:extLst>
          </p:cNvPr>
          <p:cNvSpPr/>
          <p:nvPr/>
        </p:nvSpPr>
        <p:spPr>
          <a:xfrm>
            <a:off x="2218266" y="3429000"/>
            <a:ext cx="558801" cy="35859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B036ED-7674-45AE-875D-B8821567D174}"/>
              </a:ext>
            </a:extLst>
          </p:cNvPr>
          <p:cNvSpPr/>
          <p:nvPr/>
        </p:nvSpPr>
        <p:spPr>
          <a:xfrm>
            <a:off x="2218266" y="5237830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BB18EB-B583-430C-B0B4-642CFEBA6632}"/>
              </a:ext>
            </a:extLst>
          </p:cNvPr>
          <p:cNvSpPr/>
          <p:nvPr/>
        </p:nvSpPr>
        <p:spPr>
          <a:xfrm>
            <a:off x="2218265" y="4616672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67A429-C95F-4FE7-B651-050E8DA69061}"/>
              </a:ext>
            </a:extLst>
          </p:cNvPr>
          <p:cNvSpPr/>
          <p:nvPr/>
        </p:nvSpPr>
        <p:spPr>
          <a:xfrm>
            <a:off x="4792133" y="4052496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B9D78BC-D5F2-44F3-B134-90AF11C60DEF}"/>
              </a:ext>
            </a:extLst>
          </p:cNvPr>
          <p:cNvSpPr/>
          <p:nvPr/>
        </p:nvSpPr>
        <p:spPr>
          <a:xfrm>
            <a:off x="5657560" y="3437067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AA67A8-D56F-44EE-8FDD-01646C0E4E08}"/>
              </a:ext>
            </a:extLst>
          </p:cNvPr>
          <p:cNvSpPr/>
          <p:nvPr/>
        </p:nvSpPr>
        <p:spPr>
          <a:xfrm>
            <a:off x="5642454" y="2472841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811C39-16B7-44D4-8B73-ABEC230C9BD1}"/>
              </a:ext>
            </a:extLst>
          </p:cNvPr>
          <p:cNvSpPr/>
          <p:nvPr/>
        </p:nvSpPr>
        <p:spPr>
          <a:xfrm>
            <a:off x="5659388" y="3799320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02E883-B6D0-4642-AAA6-94E9CD316BE1}"/>
              </a:ext>
            </a:extLst>
          </p:cNvPr>
          <p:cNvSpPr/>
          <p:nvPr/>
        </p:nvSpPr>
        <p:spPr>
          <a:xfrm>
            <a:off x="5657560" y="5288789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7501CE-8141-4771-9EF1-AFA92E10AAEB}"/>
              </a:ext>
            </a:extLst>
          </p:cNvPr>
          <p:cNvSpPr/>
          <p:nvPr/>
        </p:nvSpPr>
        <p:spPr>
          <a:xfrm>
            <a:off x="6462384" y="4074624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FF2DED3-11DE-4AFA-B111-532865C97C1C}"/>
              </a:ext>
            </a:extLst>
          </p:cNvPr>
          <p:cNvSpPr/>
          <p:nvPr/>
        </p:nvSpPr>
        <p:spPr>
          <a:xfrm>
            <a:off x="7375137" y="3155699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8C7908-4254-40E7-B3E9-23D66ED81B49}"/>
              </a:ext>
            </a:extLst>
          </p:cNvPr>
          <p:cNvSpPr/>
          <p:nvPr/>
        </p:nvSpPr>
        <p:spPr>
          <a:xfrm>
            <a:off x="7384275" y="4398426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DA30ED7-E5DB-4D3C-BC64-80836DE22535}"/>
              </a:ext>
            </a:extLst>
          </p:cNvPr>
          <p:cNvSpPr/>
          <p:nvPr/>
        </p:nvSpPr>
        <p:spPr>
          <a:xfrm>
            <a:off x="8315609" y="2860172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5741BCD-CD65-40AF-A4E2-C2DED6392454}"/>
              </a:ext>
            </a:extLst>
          </p:cNvPr>
          <p:cNvSpPr/>
          <p:nvPr/>
        </p:nvSpPr>
        <p:spPr>
          <a:xfrm>
            <a:off x="9226675" y="4103655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8A7C6B-EB81-4E71-AA96-A46AFF6BE69E}"/>
              </a:ext>
            </a:extLst>
          </p:cNvPr>
          <p:cNvSpPr/>
          <p:nvPr/>
        </p:nvSpPr>
        <p:spPr>
          <a:xfrm>
            <a:off x="9226674" y="3444416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F656064-EA02-4782-9B45-B1B03E6AECA0}"/>
              </a:ext>
            </a:extLst>
          </p:cNvPr>
          <p:cNvSpPr/>
          <p:nvPr/>
        </p:nvSpPr>
        <p:spPr>
          <a:xfrm>
            <a:off x="11083192" y="4032441"/>
            <a:ext cx="558801" cy="3659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BEC7DC-1928-44C1-88B3-7EA4919CFA2D}"/>
              </a:ext>
            </a:extLst>
          </p:cNvPr>
          <p:cNvSpPr/>
          <p:nvPr/>
        </p:nvSpPr>
        <p:spPr>
          <a:xfrm>
            <a:off x="11083192" y="4661323"/>
            <a:ext cx="558801" cy="35135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1C6512-633E-4849-A6EA-569E7D968FA8}"/>
              </a:ext>
            </a:extLst>
          </p:cNvPr>
          <p:cNvSpPr/>
          <p:nvPr/>
        </p:nvSpPr>
        <p:spPr>
          <a:xfrm>
            <a:off x="1959977" y="1212440"/>
            <a:ext cx="1062420" cy="10454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F324DC5-9871-45B6-B826-923CA6419DD9}"/>
              </a:ext>
            </a:extLst>
          </p:cNvPr>
          <p:cNvSpPr/>
          <p:nvPr/>
        </p:nvSpPr>
        <p:spPr>
          <a:xfrm>
            <a:off x="4529233" y="1212440"/>
            <a:ext cx="1062420" cy="10454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CFB383E-3F05-4ED0-A9E7-C0CDDC9FE7F6}"/>
              </a:ext>
            </a:extLst>
          </p:cNvPr>
          <p:cNvSpPr/>
          <p:nvPr/>
        </p:nvSpPr>
        <p:spPr>
          <a:xfrm>
            <a:off x="5390644" y="1212440"/>
            <a:ext cx="1062420" cy="10454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E6410F-D0F5-40E0-A0C8-16E8B1B085F7}"/>
              </a:ext>
            </a:extLst>
          </p:cNvPr>
          <p:cNvSpPr/>
          <p:nvPr/>
        </p:nvSpPr>
        <p:spPr>
          <a:xfrm>
            <a:off x="6216361" y="1212440"/>
            <a:ext cx="1062420" cy="10454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2C2EC78-C1E9-4823-B074-9040533C0068}"/>
              </a:ext>
            </a:extLst>
          </p:cNvPr>
          <p:cNvSpPr/>
          <p:nvPr/>
        </p:nvSpPr>
        <p:spPr>
          <a:xfrm>
            <a:off x="7153509" y="1212440"/>
            <a:ext cx="1062420" cy="10454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59F8F07-7404-4894-9082-E2B17F299FE5}"/>
              </a:ext>
            </a:extLst>
          </p:cNvPr>
          <p:cNvSpPr/>
          <p:nvPr/>
        </p:nvSpPr>
        <p:spPr>
          <a:xfrm>
            <a:off x="8063799" y="1212440"/>
            <a:ext cx="1062420" cy="10454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074BFEC-B9A8-43DA-9002-F67C0B91AB23}"/>
              </a:ext>
            </a:extLst>
          </p:cNvPr>
          <p:cNvSpPr/>
          <p:nvPr/>
        </p:nvSpPr>
        <p:spPr>
          <a:xfrm>
            <a:off x="8974864" y="1212440"/>
            <a:ext cx="1062420" cy="10454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8E936B-4AE5-4CCE-96AC-D24C455EF3DE}"/>
              </a:ext>
            </a:extLst>
          </p:cNvPr>
          <p:cNvSpPr/>
          <p:nvPr/>
        </p:nvSpPr>
        <p:spPr>
          <a:xfrm>
            <a:off x="10925592" y="1232763"/>
            <a:ext cx="1062420" cy="10454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D59BDB0-765C-4EB4-B408-0F5E9114153A}"/>
              </a:ext>
            </a:extLst>
          </p:cNvPr>
          <p:cNvSpPr/>
          <p:nvPr/>
        </p:nvSpPr>
        <p:spPr>
          <a:xfrm>
            <a:off x="9103475" y="6529450"/>
            <a:ext cx="2904990" cy="25360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COVID and Energy Jobs</a:t>
            </a:r>
          </a:p>
        </p:txBody>
      </p:sp>
    </p:spTree>
    <p:extLst>
      <p:ext uri="{BB962C8B-B14F-4D97-AF65-F5344CB8AC3E}">
        <p14:creationId xmlns:p14="http://schemas.microsoft.com/office/powerpoint/2010/main" val="419776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E432607-1A7D-48FF-B23A-E74B4AC1E3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0630223"/>
              </p:ext>
            </p:extLst>
          </p:nvPr>
        </p:nvGraphicFramePr>
        <p:xfrm>
          <a:off x="3621437" y="1295827"/>
          <a:ext cx="8570563" cy="608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6208F1-5B3E-4923-9C79-0440CF55BE55}"/>
              </a:ext>
            </a:extLst>
          </p:cNvPr>
          <p:cNvSpPr txBox="1"/>
          <p:nvPr/>
        </p:nvSpPr>
        <p:spPr>
          <a:xfrm>
            <a:off x="266523" y="1295827"/>
            <a:ext cx="360805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Summer Capacity Supply Obligation, MW</a:t>
            </a:r>
          </a:p>
          <a:p>
            <a:pPr algn="ctr"/>
            <a:endParaRPr lang="en-US" b="1" dirty="0">
              <a:solidFill>
                <a:srgbClr val="0070C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</a:rPr>
              <a:t>Battery, Energy Storage……................5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Coal……………………………………..….....917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Co-located, PV/Battery………....………..0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Fuel Cell…………..……….…….....………...23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Hydro…………....……………….………..1,422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Landfill/Other Biomass Gas.............54</a:t>
            </a:r>
          </a:p>
          <a:p>
            <a:r>
              <a:rPr lang="en-US" sz="1600" b="1" dirty="0">
                <a:solidFill>
                  <a:srgbClr val="990000"/>
                </a:solidFill>
              </a:rPr>
              <a:t>Natural Gas...............................15,803</a:t>
            </a:r>
          </a:p>
          <a:p>
            <a:r>
              <a:rPr lang="en-US" sz="1600" b="1" dirty="0">
                <a:solidFill>
                  <a:srgbClr val="990000"/>
                </a:solidFill>
              </a:rPr>
              <a:t>Nuclear.......................................4,343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Oil..............................................6,618</a:t>
            </a:r>
          </a:p>
          <a:p>
            <a:r>
              <a:rPr lang="en-US" sz="1600" b="1" dirty="0">
                <a:solidFill>
                  <a:srgbClr val="990000"/>
                </a:solidFill>
              </a:rPr>
              <a:t>Photovoltaic………………………………….63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Pumped Storage……………….……...1,682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Refuse………………………………………...390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Steam…………………………………........…..0</a:t>
            </a:r>
          </a:p>
          <a:p>
            <a:r>
              <a:rPr lang="en-US" sz="1600" b="1" dirty="0">
                <a:solidFill>
                  <a:srgbClr val="990000"/>
                </a:solidFill>
              </a:rPr>
              <a:t>Wind……………………………………...…..112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Wood………………………………….……….449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Demand Capacity…..…………….…..3,088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Total Capacity……………………......35,396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6EA2BC-23B1-4E8A-8CE4-FDCB548186A0}"/>
              </a:ext>
            </a:extLst>
          </p:cNvPr>
          <p:cNvGrpSpPr/>
          <p:nvPr/>
        </p:nvGrpSpPr>
        <p:grpSpPr>
          <a:xfrm>
            <a:off x="88900" y="18247"/>
            <a:ext cx="12103100" cy="1023793"/>
            <a:chOff x="1282700" y="-8919"/>
            <a:chExt cx="10909300" cy="10237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4C5CC0-5C39-441F-923F-E8489FCB5E60}"/>
                </a:ext>
              </a:extLst>
            </p:cNvPr>
            <p:cNvSpPr/>
            <p:nvPr/>
          </p:nvSpPr>
          <p:spPr>
            <a:xfrm>
              <a:off x="1282700" y="-8919"/>
              <a:ext cx="10909300" cy="1023793"/>
            </a:xfrm>
            <a:prstGeom prst="rect">
              <a:avLst/>
            </a:prstGeom>
            <a:solidFill>
              <a:srgbClr val="004F8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32349E64-FD15-4FE7-B560-9F3A28227C5F}"/>
                </a:ext>
              </a:extLst>
            </p:cNvPr>
            <p:cNvSpPr txBox="1">
              <a:spLocks/>
            </p:cNvSpPr>
            <p:nvPr/>
          </p:nvSpPr>
          <p:spPr>
            <a:xfrm>
              <a:off x="1998078" y="37170"/>
              <a:ext cx="9355722" cy="6537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3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73E6A0-EF50-45BF-8725-EEDE4E6A84E2}"/>
              </a:ext>
            </a:extLst>
          </p:cNvPr>
          <p:cNvSpPr txBox="1"/>
          <p:nvPr/>
        </p:nvSpPr>
        <p:spPr>
          <a:xfrm>
            <a:off x="1725447" y="17342"/>
            <a:ext cx="10001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Installed Capacity and Summer Capacity Supply Obligations, 2019 (MW)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AF0371-CD8F-450D-BB41-071A28868DFA}"/>
              </a:ext>
            </a:extLst>
          </p:cNvPr>
          <p:cNvGrpSpPr/>
          <p:nvPr/>
        </p:nvGrpSpPr>
        <p:grpSpPr>
          <a:xfrm>
            <a:off x="0" y="-1868"/>
            <a:ext cx="1909178" cy="1023793"/>
            <a:chOff x="0" y="-3108"/>
            <a:chExt cx="1909178" cy="1023793"/>
          </a:xfrm>
        </p:grpSpPr>
        <p:sp>
          <p:nvSpPr>
            <p:cNvPr id="10" name="Pentagon 11">
              <a:extLst>
                <a:ext uri="{FF2B5EF4-FFF2-40B4-BE49-F238E27FC236}">
                  <a16:creationId xmlns:a16="http://schemas.microsoft.com/office/drawing/2014/main" id="{5350D6F1-E94C-43AA-BD89-09E19F9BAA02}"/>
                </a:ext>
              </a:extLst>
            </p:cNvPr>
            <p:cNvSpPr/>
            <p:nvPr/>
          </p:nvSpPr>
          <p:spPr>
            <a:xfrm>
              <a:off x="0" y="-3108"/>
              <a:ext cx="1909178" cy="1023793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BC44A5-03F6-4819-B6B9-79BE8ABE2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70237"/>
              <a:ext cx="1418876" cy="912348"/>
            </a:xfrm>
            <a:prstGeom prst="rect">
              <a:avLst/>
            </a:prstGeom>
          </p:spPr>
        </p:pic>
      </p:grp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826F559-3197-41CC-A6F9-35951E5B00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739972"/>
              </p:ext>
            </p:extLst>
          </p:nvPr>
        </p:nvGraphicFramePr>
        <p:xfrm>
          <a:off x="2554642" y="1328620"/>
          <a:ext cx="10704151" cy="630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6886298-A77A-4782-883E-BC84E4705BA4}"/>
              </a:ext>
            </a:extLst>
          </p:cNvPr>
          <p:cNvSpPr txBox="1"/>
          <p:nvPr/>
        </p:nvSpPr>
        <p:spPr>
          <a:xfrm>
            <a:off x="3149166" y="1133131"/>
            <a:ext cx="7253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Installed Capacity in New England, 2019 (MW)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930C39-0A10-47A2-8102-6E25CF104CC6}"/>
              </a:ext>
            </a:extLst>
          </p:cNvPr>
          <p:cNvSpPr txBox="1"/>
          <p:nvPr/>
        </p:nvSpPr>
        <p:spPr>
          <a:xfrm>
            <a:off x="3874576" y="873152"/>
            <a:ext cx="7253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Summer Capacity Supply, 2019 (MW)</a:t>
            </a:r>
          </a:p>
        </p:txBody>
      </p:sp>
    </p:spTree>
    <p:extLst>
      <p:ext uri="{BB962C8B-B14F-4D97-AF65-F5344CB8AC3E}">
        <p14:creationId xmlns:p14="http://schemas.microsoft.com/office/powerpoint/2010/main" val="15145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Graphic spid="13" grpId="0">
        <p:bldAsOne/>
      </p:bldGraphic>
      <p:bldGraphic spid="13" grpId="1">
        <p:bldAsOne/>
      </p:bldGraphic>
      <p:bldP spid="2" grpId="0"/>
      <p:bldP spid="2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BF5DB7-1F37-4B38-9AEF-F3FA75AD58EA}"/>
              </a:ext>
            </a:extLst>
          </p:cNvPr>
          <p:cNvSpPr txBox="1"/>
          <p:nvPr/>
        </p:nvSpPr>
        <p:spPr>
          <a:xfrm>
            <a:off x="923296" y="4364620"/>
            <a:ext cx="6306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land use for wind solar NREL, 10 MW PV 6.1 acres, 10 MW onshore wind 44.7 acres, 640 acres = sq. mile</a:t>
            </a:r>
          </a:p>
          <a:p>
            <a:r>
              <a:rPr lang="en-US" sz="1200" dirty="0"/>
              <a:t>*Capacity factors, solar PV, Gas, nuclear onshore wind: EIA</a:t>
            </a:r>
          </a:p>
          <a:p>
            <a:r>
              <a:rPr lang="en-US" sz="1200" dirty="0"/>
              <a:t>*Capacity factors offshore wind:  </a:t>
            </a:r>
            <a:r>
              <a:rPr lang="en-US" sz="1200" dirty="0">
                <a:hlinkClick r:id="rId2"/>
              </a:rPr>
              <a:t>https://energynumbers.info/uk-offshore-wind-capacity-factors</a:t>
            </a:r>
            <a:r>
              <a:rPr lang="en-US" sz="1200" dirty="0"/>
              <a:t> </a:t>
            </a:r>
          </a:p>
          <a:p>
            <a:r>
              <a:rPr lang="en-US" sz="1200" dirty="0"/>
              <a:t>** Assumes 15 MW per installed turbine</a:t>
            </a:r>
          </a:p>
          <a:p>
            <a:r>
              <a:rPr lang="en-US" sz="1200" dirty="0"/>
              <a:t>***For purposes of analysis, assumes all wind generation is currently offshore</a:t>
            </a:r>
          </a:p>
          <a:p>
            <a:endParaRPr lang="en-US" dirty="0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A8872C13-2E16-40E7-9BE2-FC56C7F54C2C}"/>
              </a:ext>
            </a:extLst>
          </p:cNvPr>
          <p:cNvSpPr/>
          <p:nvPr/>
        </p:nvSpPr>
        <p:spPr>
          <a:xfrm>
            <a:off x="7879568" y="3123635"/>
            <a:ext cx="1549831" cy="526437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59,826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5BBDE-589F-4A61-AE93-A3997EFFF6EB}"/>
              </a:ext>
            </a:extLst>
          </p:cNvPr>
          <p:cNvSpPr txBox="1"/>
          <p:nvPr/>
        </p:nvSpPr>
        <p:spPr>
          <a:xfrm>
            <a:off x="981323" y="1464681"/>
            <a:ext cx="6409844" cy="120032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15,803 MW Natural Gas       Capacity Factor         </a:t>
            </a:r>
            <a:r>
              <a:rPr lang="en-US" sz="2400" b="1" dirty="0">
                <a:solidFill>
                  <a:srgbClr val="FFFF00"/>
                </a:solidFill>
              </a:rPr>
              <a:t>67%</a:t>
            </a:r>
          </a:p>
          <a:p>
            <a:r>
              <a:rPr lang="en-US" b="1" dirty="0">
                <a:solidFill>
                  <a:schemeClr val="bg1"/>
                </a:solidFill>
              </a:rPr>
              <a:t>4,343 MW Nuclear              Capacity Factor           </a:t>
            </a:r>
            <a:r>
              <a:rPr lang="en-US" sz="2400" b="1" dirty="0">
                <a:solidFill>
                  <a:srgbClr val="FFFF00"/>
                </a:solidFill>
              </a:rPr>
              <a:t>93.5%</a:t>
            </a:r>
          </a:p>
          <a:p>
            <a:r>
              <a:rPr lang="en-US" b="1" dirty="0">
                <a:solidFill>
                  <a:schemeClr val="bg1"/>
                </a:solidFill>
              </a:rPr>
              <a:t>6,618 MW Oil                       Capacity Factor          </a:t>
            </a:r>
            <a:r>
              <a:rPr lang="en-US" sz="2400" b="1" dirty="0">
                <a:solidFill>
                  <a:srgbClr val="FFFF00"/>
                </a:solidFill>
              </a:rPr>
              <a:t>15%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F40DE-F7A8-487F-9DE9-435E49A2147D}"/>
              </a:ext>
            </a:extLst>
          </p:cNvPr>
          <p:cNvSpPr txBox="1"/>
          <p:nvPr/>
        </p:nvSpPr>
        <p:spPr>
          <a:xfrm>
            <a:off x="962465" y="3096845"/>
            <a:ext cx="6409844" cy="461665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4051 MW Solar PV                  Capacity Factor         </a:t>
            </a:r>
            <a:r>
              <a:rPr lang="en-US" sz="2400" b="1" dirty="0">
                <a:solidFill>
                  <a:srgbClr val="FFFF00"/>
                </a:solidFill>
              </a:rPr>
              <a:t>24.5%</a:t>
            </a:r>
          </a:p>
        </p:txBody>
      </p:sp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E9A2A2FF-7F6E-46F5-9AD0-2C47410576F7}"/>
              </a:ext>
            </a:extLst>
          </p:cNvPr>
          <p:cNvSpPr/>
          <p:nvPr/>
        </p:nvSpPr>
        <p:spPr>
          <a:xfrm>
            <a:off x="7826854" y="1204741"/>
            <a:ext cx="1549831" cy="1827034"/>
          </a:xfrm>
          <a:prstGeom prst="flowChartOffpageConnector">
            <a:avLst/>
          </a:prstGeom>
          <a:solidFill>
            <a:srgbClr val="002060"/>
          </a:solidFill>
          <a:ln w="38100">
            <a:solidFill>
              <a:srgbClr val="00B0F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MW Capacity Needed to Replace Gas, Oil &amp; Nuclear Capacity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9799E4A3-A686-4224-8AFF-FAA00443D146}"/>
              </a:ext>
            </a:extLst>
          </p:cNvPr>
          <p:cNvSpPr/>
          <p:nvPr/>
        </p:nvSpPr>
        <p:spPr>
          <a:xfrm>
            <a:off x="7879568" y="3868039"/>
            <a:ext cx="1549831" cy="579081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41,878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F626A-8E4F-48C6-9A72-CE8B10237526}"/>
              </a:ext>
            </a:extLst>
          </p:cNvPr>
          <p:cNvSpPr txBox="1"/>
          <p:nvPr/>
        </p:nvSpPr>
        <p:spPr>
          <a:xfrm>
            <a:off x="962465" y="3844694"/>
            <a:ext cx="6409843" cy="461665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2836 MW Wind **                Capacity Factor         </a:t>
            </a:r>
            <a:r>
              <a:rPr lang="en-US" sz="2400" b="1" dirty="0">
                <a:solidFill>
                  <a:srgbClr val="FFFF00"/>
                </a:solidFill>
              </a:rPr>
              <a:t>35% </a:t>
            </a:r>
            <a:r>
              <a:rPr lang="en-US" b="1" dirty="0">
                <a:solidFill>
                  <a:srgbClr val="FFFF00"/>
                </a:solidFill>
              </a:rPr>
              <a:t>(onshore)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45C14-C9B0-4B05-B10F-DFA317F854DD}"/>
              </a:ext>
            </a:extLst>
          </p:cNvPr>
          <p:cNvSpPr txBox="1"/>
          <p:nvPr/>
        </p:nvSpPr>
        <p:spPr>
          <a:xfrm>
            <a:off x="962465" y="5549817"/>
            <a:ext cx="6409843" cy="461665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2836 MW Wind***             Capacity Factor         </a:t>
            </a:r>
            <a:r>
              <a:rPr lang="en-US" sz="2400" b="1" dirty="0">
                <a:solidFill>
                  <a:srgbClr val="FFFF00"/>
                </a:solidFill>
              </a:rPr>
              <a:t>45% </a:t>
            </a:r>
            <a:r>
              <a:rPr lang="en-US" b="1" dirty="0">
                <a:solidFill>
                  <a:srgbClr val="FFFF00"/>
                </a:solidFill>
              </a:rPr>
              <a:t>(offshore)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B4AE559F-739A-42AE-B782-3EB8B91A6F89}"/>
              </a:ext>
            </a:extLst>
          </p:cNvPr>
          <p:cNvSpPr/>
          <p:nvPr/>
        </p:nvSpPr>
        <p:spPr>
          <a:xfrm>
            <a:off x="7879567" y="5492980"/>
            <a:ext cx="1549831" cy="526437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32,752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D5365-9F26-4D54-B335-0FF256B00F4F}"/>
              </a:ext>
            </a:extLst>
          </p:cNvPr>
          <p:cNvSpPr txBox="1"/>
          <p:nvPr/>
        </p:nvSpPr>
        <p:spPr>
          <a:xfrm>
            <a:off x="9460395" y="1541232"/>
            <a:ext cx="1004966" cy="1337667"/>
          </a:xfrm>
          <a:prstGeom prst="flowChartOffpageConnector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Square Miles Land Needed*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7085EF-44EB-4E62-8773-FC54629ED6A9}"/>
              </a:ext>
            </a:extLst>
          </p:cNvPr>
          <p:cNvSpPr txBox="1"/>
          <p:nvPr/>
        </p:nvSpPr>
        <p:spPr>
          <a:xfrm>
            <a:off x="9629407" y="3066773"/>
            <a:ext cx="93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57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5082B3-476F-45FE-9403-510D7D4A6DD3}"/>
              </a:ext>
            </a:extLst>
          </p:cNvPr>
          <p:cNvSpPr txBox="1"/>
          <p:nvPr/>
        </p:nvSpPr>
        <p:spPr>
          <a:xfrm>
            <a:off x="9508373" y="3746220"/>
            <a:ext cx="11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5B90EF-5CDA-41F4-881E-96C05C10BFAA}"/>
              </a:ext>
            </a:extLst>
          </p:cNvPr>
          <p:cNvSpPr txBox="1"/>
          <p:nvPr/>
        </p:nvSpPr>
        <p:spPr>
          <a:xfrm>
            <a:off x="9401799" y="4449678"/>
            <a:ext cx="1004966" cy="993696"/>
          </a:xfrm>
          <a:prstGeom prst="flowChartOffpageConnector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002060"/>
              </a:solidFill>
            </a:endParaRPr>
          </a:p>
          <a:p>
            <a:pPr algn="ctr"/>
            <a:r>
              <a:rPr lang="en-US" sz="1500" b="1" dirty="0">
                <a:solidFill>
                  <a:srgbClr val="002060"/>
                </a:solidFill>
              </a:rPr>
              <a:t># Turbines Needed**</a:t>
            </a:r>
          </a:p>
          <a:p>
            <a:pPr algn="ctr"/>
            <a:endParaRPr lang="en-US" sz="800" b="1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F00EB6-565C-45B4-95A6-E5894063CDDD}"/>
              </a:ext>
            </a:extLst>
          </p:cNvPr>
          <p:cNvSpPr txBox="1"/>
          <p:nvPr/>
        </p:nvSpPr>
        <p:spPr>
          <a:xfrm>
            <a:off x="9327516" y="5443374"/>
            <a:ext cx="1941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2,183***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9ECF69-1FD3-4786-9DFB-09C3C3AE7FD3}"/>
              </a:ext>
            </a:extLst>
          </p:cNvPr>
          <p:cNvGrpSpPr/>
          <p:nvPr/>
        </p:nvGrpSpPr>
        <p:grpSpPr>
          <a:xfrm>
            <a:off x="1313600" y="-9015"/>
            <a:ext cx="11049770" cy="1023793"/>
            <a:chOff x="1313600" y="-9015"/>
            <a:chExt cx="11049770" cy="102379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16675C-BBFC-4B7B-93E2-79C7C616C9AC}"/>
                </a:ext>
              </a:extLst>
            </p:cNvPr>
            <p:cNvSpPr/>
            <p:nvPr/>
          </p:nvSpPr>
          <p:spPr>
            <a:xfrm>
              <a:off x="1313600" y="-9015"/>
              <a:ext cx="10909300" cy="1023793"/>
            </a:xfrm>
            <a:prstGeom prst="rect">
              <a:avLst/>
            </a:prstGeom>
            <a:solidFill>
              <a:srgbClr val="004F8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56B2291A-22B0-4844-A3B6-DA0E0C614DDF}"/>
                </a:ext>
              </a:extLst>
            </p:cNvPr>
            <p:cNvSpPr txBox="1">
              <a:spLocks/>
            </p:cNvSpPr>
            <p:nvPr/>
          </p:nvSpPr>
          <p:spPr>
            <a:xfrm>
              <a:off x="1454070" y="68975"/>
              <a:ext cx="10909300" cy="6537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+mn-lt"/>
                </a:rPr>
                <a:t>Reference Frames for Installed Capacity/ Dispatchable Technologies: 100% Wind &amp; Solar Replacing Oil, Gas &amp; Nuclear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0C5D5C-BCCE-472C-A462-30110F9644CD}"/>
              </a:ext>
            </a:extLst>
          </p:cNvPr>
          <p:cNvGrpSpPr/>
          <p:nvPr/>
        </p:nvGrpSpPr>
        <p:grpSpPr>
          <a:xfrm>
            <a:off x="0" y="-3108"/>
            <a:ext cx="1909178" cy="1023793"/>
            <a:chOff x="0" y="-3108"/>
            <a:chExt cx="1909178" cy="1023793"/>
          </a:xfrm>
        </p:grpSpPr>
        <p:sp>
          <p:nvSpPr>
            <p:cNvPr id="36" name="Pentagon 11">
              <a:extLst>
                <a:ext uri="{FF2B5EF4-FFF2-40B4-BE49-F238E27FC236}">
                  <a16:creationId xmlns:a16="http://schemas.microsoft.com/office/drawing/2014/main" id="{D6003EBC-902C-482C-A409-F738FB2452AE}"/>
                </a:ext>
              </a:extLst>
            </p:cNvPr>
            <p:cNvSpPr/>
            <p:nvPr/>
          </p:nvSpPr>
          <p:spPr>
            <a:xfrm>
              <a:off x="0" y="-3108"/>
              <a:ext cx="1909178" cy="1023793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7690E0-776A-4F68-A27F-16CF70DDC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70237"/>
              <a:ext cx="1418876" cy="912348"/>
            </a:xfrm>
            <a:prstGeom prst="rect">
              <a:avLst/>
            </a:prstGeom>
          </p:spPr>
        </p:pic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0AFC22AB-C880-4C67-A50B-5A181447845A}"/>
              </a:ext>
            </a:extLst>
          </p:cNvPr>
          <p:cNvSpPr txBox="1"/>
          <p:nvPr/>
        </p:nvSpPr>
        <p:spPr>
          <a:xfrm>
            <a:off x="1095638" y="995954"/>
            <a:ext cx="584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AC00"/>
                </a:solidFill>
              </a:rPr>
              <a:t>2019 Installed Capacity/Avg. Capacity Factors*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8D63C6D-FE69-468E-B2DC-B190C281BE7E}"/>
              </a:ext>
            </a:extLst>
          </p:cNvPr>
          <p:cNvSpPr txBox="1"/>
          <p:nvPr/>
        </p:nvSpPr>
        <p:spPr>
          <a:xfrm>
            <a:off x="969681" y="985268"/>
            <a:ext cx="6486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AC00"/>
                </a:solidFill>
              </a:rPr>
              <a:t>2019 Summer Capacity Obligations/Avg. Capacity Factors*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879AA45-248C-4A60-BE10-6323AE5A95C0}"/>
              </a:ext>
            </a:extLst>
          </p:cNvPr>
          <p:cNvSpPr txBox="1"/>
          <p:nvPr/>
        </p:nvSpPr>
        <p:spPr>
          <a:xfrm>
            <a:off x="969681" y="1464681"/>
            <a:ext cx="6486337" cy="120032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15,803 MW Natural Gas       Capacity Factor         </a:t>
            </a:r>
            <a:r>
              <a:rPr lang="en-US" sz="2400" b="1" dirty="0">
                <a:solidFill>
                  <a:srgbClr val="FFFF00"/>
                </a:solidFill>
              </a:rPr>
              <a:t>67%</a:t>
            </a:r>
          </a:p>
          <a:p>
            <a:r>
              <a:rPr lang="en-US" b="1" dirty="0">
                <a:solidFill>
                  <a:schemeClr val="bg1"/>
                </a:solidFill>
              </a:rPr>
              <a:t>4,343 MW Nuclear              Capacity Factor           </a:t>
            </a:r>
            <a:r>
              <a:rPr lang="en-US" sz="2400" b="1" dirty="0">
                <a:solidFill>
                  <a:srgbClr val="FFFF00"/>
                </a:solidFill>
              </a:rPr>
              <a:t>93.5%</a:t>
            </a:r>
          </a:p>
          <a:p>
            <a:r>
              <a:rPr lang="en-US" b="1" dirty="0">
                <a:solidFill>
                  <a:schemeClr val="bg1"/>
                </a:solidFill>
              </a:rPr>
              <a:t>6,618 MW Oil                       Capacity Factor          </a:t>
            </a:r>
            <a:r>
              <a:rPr lang="en-US" sz="2400" b="1" dirty="0">
                <a:solidFill>
                  <a:srgbClr val="FFFF00"/>
                </a:solidFill>
              </a:rPr>
              <a:t>15%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C6AA72D-BFB1-4B8C-8A08-69FF1178E535}"/>
              </a:ext>
            </a:extLst>
          </p:cNvPr>
          <p:cNvSpPr txBox="1"/>
          <p:nvPr/>
        </p:nvSpPr>
        <p:spPr>
          <a:xfrm>
            <a:off x="950598" y="3096845"/>
            <a:ext cx="6486337" cy="461665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63 MW Solar PV                  Capacity Factor         </a:t>
            </a:r>
            <a:r>
              <a:rPr lang="en-US" sz="2400" b="1" dirty="0">
                <a:solidFill>
                  <a:srgbClr val="FFFF00"/>
                </a:solidFill>
              </a:rPr>
              <a:t>24.5%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94E9474-F423-40F6-A40A-6D433E3A0112}"/>
              </a:ext>
            </a:extLst>
          </p:cNvPr>
          <p:cNvSpPr txBox="1"/>
          <p:nvPr/>
        </p:nvSpPr>
        <p:spPr>
          <a:xfrm>
            <a:off x="950598" y="3844694"/>
            <a:ext cx="6486336" cy="461665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112 MW Wind                     Capacity Factor         </a:t>
            </a:r>
            <a:r>
              <a:rPr lang="en-US" sz="2400" b="1" dirty="0">
                <a:solidFill>
                  <a:srgbClr val="FFFF00"/>
                </a:solidFill>
              </a:rPr>
              <a:t>35% </a:t>
            </a:r>
            <a:r>
              <a:rPr lang="en-US" b="1" dirty="0">
                <a:solidFill>
                  <a:srgbClr val="FFFF00"/>
                </a:solidFill>
              </a:rPr>
              <a:t>(onshore)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FC2A574-434A-47FC-8AC0-3F8E73018D36}"/>
              </a:ext>
            </a:extLst>
          </p:cNvPr>
          <p:cNvSpPr txBox="1"/>
          <p:nvPr/>
        </p:nvSpPr>
        <p:spPr>
          <a:xfrm>
            <a:off x="950598" y="5549817"/>
            <a:ext cx="6486336" cy="461665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112 MW Wind ***              Capacity Factor         </a:t>
            </a:r>
            <a:r>
              <a:rPr lang="en-US" sz="2400" b="1" dirty="0">
                <a:solidFill>
                  <a:srgbClr val="FFFF00"/>
                </a:solidFill>
              </a:rPr>
              <a:t>45% </a:t>
            </a:r>
            <a:r>
              <a:rPr lang="en-US" b="1" dirty="0">
                <a:solidFill>
                  <a:srgbClr val="FFFF00"/>
                </a:solidFill>
              </a:rPr>
              <a:t>(offshore)</a:t>
            </a:r>
          </a:p>
        </p:txBody>
      </p:sp>
      <p:sp>
        <p:nvSpPr>
          <p:cNvPr id="137" name="Arrow: Right 136">
            <a:extLst>
              <a:ext uri="{FF2B5EF4-FFF2-40B4-BE49-F238E27FC236}">
                <a16:creationId xmlns:a16="http://schemas.microsoft.com/office/drawing/2014/main" id="{F1C93BE5-4B3E-4C26-A23E-04388792F5CA}"/>
              </a:ext>
            </a:extLst>
          </p:cNvPr>
          <p:cNvSpPr/>
          <p:nvPr/>
        </p:nvSpPr>
        <p:spPr>
          <a:xfrm rot="9032415">
            <a:off x="1350107" y="2838231"/>
            <a:ext cx="1099093" cy="2759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Arrow: Right 137">
            <a:extLst>
              <a:ext uri="{FF2B5EF4-FFF2-40B4-BE49-F238E27FC236}">
                <a16:creationId xmlns:a16="http://schemas.microsoft.com/office/drawing/2014/main" id="{3AB1C0C6-E7B0-4020-92B9-B637A95E8277}"/>
              </a:ext>
            </a:extLst>
          </p:cNvPr>
          <p:cNvSpPr/>
          <p:nvPr/>
        </p:nvSpPr>
        <p:spPr>
          <a:xfrm rot="9032415">
            <a:off x="1344343" y="3582277"/>
            <a:ext cx="1099093" cy="2759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A1233-4C9A-431A-8B6D-0B3CE76A5ACE}"/>
              </a:ext>
            </a:extLst>
          </p:cNvPr>
          <p:cNvSpPr txBox="1"/>
          <p:nvPr/>
        </p:nvSpPr>
        <p:spPr>
          <a:xfrm>
            <a:off x="75540" y="6107734"/>
            <a:ext cx="1204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Demonstrates the obvious – massive amounts of storage are needed when dispatchable generation is eliminated </a:t>
            </a:r>
          </a:p>
        </p:txBody>
      </p:sp>
    </p:spTree>
    <p:extLst>
      <p:ext uri="{BB962C8B-B14F-4D97-AF65-F5344CB8AC3E}">
        <p14:creationId xmlns:p14="http://schemas.microsoft.com/office/powerpoint/2010/main" val="182195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4" grpId="1" animBg="1"/>
      <p:bldP spid="7" grpId="0" animBg="1"/>
      <p:bldP spid="7" grpId="1" animBg="1"/>
      <p:bldP spid="9" grpId="0" animBg="1"/>
      <p:bldP spid="17" grpId="0" animBg="1"/>
      <p:bldP spid="10" grpId="0" animBg="1"/>
      <p:bldP spid="10" grpId="1" animBg="1"/>
      <p:bldP spid="15" grpId="0" animBg="1"/>
      <p:bldP spid="15" grpId="1" animBg="1"/>
      <p:bldP spid="20" grpId="0" animBg="1"/>
      <p:bldP spid="23" grpId="0" animBg="1"/>
      <p:bldP spid="25" grpId="0"/>
      <p:bldP spid="27" grpId="0"/>
      <p:bldP spid="29" grpId="0" animBg="1"/>
      <p:bldP spid="31" grpId="0"/>
      <p:bldP spid="105" grpId="0"/>
      <p:bldP spid="132" grpId="0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2205D34-C568-4493-BB9B-F25D07EDACD3}"/>
              </a:ext>
            </a:extLst>
          </p:cNvPr>
          <p:cNvGrpSpPr/>
          <p:nvPr/>
        </p:nvGrpSpPr>
        <p:grpSpPr>
          <a:xfrm>
            <a:off x="1353865" y="23294"/>
            <a:ext cx="10909300" cy="1023793"/>
            <a:chOff x="1282700" y="-8919"/>
            <a:chExt cx="10909300" cy="1023793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D170906-5C29-4893-9999-52C54AE48561}"/>
                </a:ext>
              </a:extLst>
            </p:cNvPr>
            <p:cNvSpPr/>
            <p:nvPr/>
          </p:nvSpPr>
          <p:spPr>
            <a:xfrm>
              <a:off x="1282700" y="-8919"/>
              <a:ext cx="10909300" cy="1023793"/>
            </a:xfrm>
            <a:prstGeom prst="rect">
              <a:avLst/>
            </a:prstGeom>
            <a:solidFill>
              <a:srgbClr val="004F8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Total Jobs in Oil, Gas, Coal, Pipelines                                                                  (% total EG, Fuels, TSD Jobs)</a:t>
              </a:r>
            </a:p>
          </p:txBody>
        </p:sp>
        <p:sp>
          <p:nvSpPr>
            <p:cNvPr id="125" name="Title 1">
              <a:extLst>
                <a:ext uri="{FF2B5EF4-FFF2-40B4-BE49-F238E27FC236}">
                  <a16:creationId xmlns:a16="http://schemas.microsoft.com/office/drawing/2014/main" id="{126C7D29-3B26-4E7B-B5B7-269125BA61EB}"/>
                </a:ext>
              </a:extLst>
            </p:cNvPr>
            <p:cNvSpPr txBox="1">
              <a:spLocks/>
            </p:cNvSpPr>
            <p:nvPr/>
          </p:nvSpPr>
          <p:spPr>
            <a:xfrm>
              <a:off x="1998078" y="37170"/>
              <a:ext cx="9355722" cy="6537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3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343629E-2A6A-401C-AE49-ACFE84926828}"/>
              </a:ext>
            </a:extLst>
          </p:cNvPr>
          <p:cNvGrpSpPr/>
          <p:nvPr/>
        </p:nvGrpSpPr>
        <p:grpSpPr>
          <a:xfrm>
            <a:off x="0" y="-3108"/>
            <a:ext cx="1909178" cy="1023793"/>
            <a:chOff x="0" y="-3108"/>
            <a:chExt cx="1909178" cy="1023793"/>
          </a:xfrm>
        </p:grpSpPr>
        <p:sp>
          <p:nvSpPr>
            <p:cNvPr id="127" name="Pentagon 11">
              <a:extLst>
                <a:ext uri="{FF2B5EF4-FFF2-40B4-BE49-F238E27FC236}">
                  <a16:creationId xmlns:a16="http://schemas.microsoft.com/office/drawing/2014/main" id="{DC82928D-A875-4A1D-9440-8F7DF8677412}"/>
                </a:ext>
              </a:extLst>
            </p:cNvPr>
            <p:cNvSpPr/>
            <p:nvPr/>
          </p:nvSpPr>
          <p:spPr>
            <a:xfrm>
              <a:off x="0" y="-3108"/>
              <a:ext cx="1909178" cy="1023793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EFB16339-1B40-4502-8092-4772162FF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70237"/>
              <a:ext cx="1418876" cy="912348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2747F0C-471A-494F-BDD7-9120C040121E}"/>
              </a:ext>
            </a:extLst>
          </p:cNvPr>
          <p:cNvGrpSpPr/>
          <p:nvPr/>
        </p:nvGrpSpPr>
        <p:grpSpPr>
          <a:xfrm>
            <a:off x="3170392" y="1093176"/>
            <a:ext cx="6004605" cy="5416112"/>
            <a:chOff x="7026443" y="1325392"/>
            <a:chExt cx="3678753" cy="3903170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7983CAE-A616-4B47-A5DD-1858E646D9AA}"/>
                </a:ext>
              </a:extLst>
            </p:cNvPr>
            <p:cNvGrpSpPr/>
            <p:nvPr/>
          </p:nvGrpSpPr>
          <p:grpSpPr>
            <a:xfrm>
              <a:off x="7026443" y="1325392"/>
              <a:ext cx="3678753" cy="3903170"/>
              <a:chOff x="7035271" y="2397125"/>
              <a:chExt cx="681038" cy="1063625"/>
            </a:xfrm>
            <a:solidFill>
              <a:srgbClr val="005DA2"/>
            </a:solidFill>
          </p:grpSpPr>
          <p:sp>
            <p:nvSpPr>
              <p:cNvPr id="64" name="Freeform 13">
                <a:extLst>
                  <a:ext uri="{FF2B5EF4-FFF2-40B4-BE49-F238E27FC236}">
                    <a16:creationId xmlns:a16="http://schemas.microsoft.com/office/drawing/2014/main" id="{442777BE-91CC-48E7-A2F9-EA12502AB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5271" y="2822575"/>
                <a:ext cx="198438" cy="376238"/>
              </a:xfrm>
              <a:custGeom>
                <a:avLst/>
                <a:gdLst>
                  <a:gd name="T0" fmla="*/ 105 w 130"/>
                  <a:gd name="T1" fmla="*/ 28 h 246"/>
                  <a:gd name="T2" fmla="*/ 104 w 130"/>
                  <a:gd name="T3" fmla="*/ 22 h 246"/>
                  <a:gd name="T4" fmla="*/ 107 w 130"/>
                  <a:gd name="T5" fmla="*/ 12 h 246"/>
                  <a:gd name="T6" fmla="*/ 104 w 130"/>
                  <a:gd name="T7" fmla="*/ 4 h 246"/>
                  <a:gd name="T8" fmla="*/ 105 w 130"/>
                  <a:gd name="T9" fmla="*/ 0 h 246"/>
                  <a:gd name="T10" fmla="*/ 20 w 130"/>
                  <a:gd name="T11" fmla="*/ 23 h 246"/>
                  <a:gd name="T12" fmla="*/ 0 w 130"/>
                  <a:gd name="T13" fmla="*/ 30 h 246"/>
                  <a:gd name="T14" fmla="*/ 1 w 130"/>
                  <a:gd name="T15" fmla="*/ 32 h 246"/>
                  <a:gd name="T16" fmla="*/ 2 w 130"/>
                  <a:gd name="T17" fmla="*/ 37 h 246"/>
                  <a:gd name="T18" fmla="*/ 1 w 130"/>
                  <a:gd name="T19" fmla="*/ 40 h 246"/>
                  <a:gd name="T20" fmla="*/ 6 w 130"/>
                  <a:gd name="T21" fmla="*/ 46 h 246"/>
                  <a:gd name="T22" fmla="*/ 6 w 130"/>
                  <a:gd name="T23" fmla="*/ 60 h 246"/>
                  <a:gd name="T24" fmla="*/ 9 w 130"/>
                  <a:gd name="T25" fmla="*/ 65 h 246"/>
                  <a:gd name="T26" fmla="*/ 13 w 130"/>
                  <a:gd name="T27" fmla="*/ 69 h 246"/>
                  <a:gd name="T28" fmla="*/ 13 w 130"/>
                  <a:gd name="T29" fmla="*/ 76 h 246"/>
                  <a:gd name="T30" fmla="*/ 13 w 130"/>
                  <a:gd name="T31" fmla="*/ 83 h 246"/>
                  <a:gd name="T32" fmla="*/ 15 w 130"/>
                  <a:gd name="T33" fmla="*/ 87 h 246"/>
                  <a:gd name="T34" fmla="*/ 16 w 130"/>
                  <a:gd name="T35" fmla="*/ 92 h 246"/>
                  <a:gd name="T36" fmla="*/ 13 w 130"/>
                  <a:gd name="T37" fmla="*/ 94 h 246"/>
                  <a:gd name="T38" fmla="*/ 13 w 130"/>
                  <a:gd name="T39" fmla="*/ 107 h 246"/>
                  <a:gd name="T40" fmla="*/ 17 w 130"/>
                  <a:gd name="T41" fmla="*/ 116 h 246"/>
                  <a:gd name="T42" fmla="*/ 21 w 130"/>
                  <a:gd name="T43" fmla="*/ 121 h 246"/>
                  <a:gd name="T44" fmla="*/ 24 w 130"/>
                  <a:gd name="T45" fmla="*/ 133 h 246"/>
                  <a:gd name="T46" fmla="*/ 23 w 130"/>
                  <a:gd name="T47" fmla="*/ 142 h 246"/>
                  <a:gd name="T48" fmla="*/ 27 w 130"/>
                  <a:gd name="T49" fmla="*/ 146 h 246"/>
                  <a:gd name="T50" fmla="*/ 29 w 130"/>
                  <a:gd name="T51" fmla="*/ 141 h 246"/>
                  <a:gd name="T52" fmla="*/ 37 w 130"/>
                  <a:gd name="T53" fmla="*/ 148 h 246"/>
                  <a:gd name="T54" fmla="*/ 48 w 130"/>
                  <a:gd name="T55" fmla="*/ 202 h 246"/>
                  <a:gd name="T56" fmla="*/ 48 w 130"/>
                  <a:gd name="T57" fmla="*/ 206 h 246"/>
                  <a:gd name="T58" fmla="*/ 52 w 130"/>
                  <a:gd name="T59" fmla="*/ 212 h 246"/>
                  <a:gd name="T60" fmla="*/ 99 w 130"/>
                  <a:gd name="T61" fmla="*/ 201 h 246"/>
                  <a:gd name="T62" fmla="*/ 93 w 130"/>
                  <a:gd name="T63" fmla="*/ 198 h 246"/>
                  <a:gd name="T64" fmla="*/ 89 w 130"/>
                  <a:gd name="T65" fmla="*/ 190 h 246"/>
                  <a:gd name="T66" fmla="*/ 89 w 130"/>
                  <a:gd name="T67" fmla="*/ 184 h 246"/>
                  <a:gd name="T68" fmla="*/ 92 w 130"/>
                  <a:gd name="T69" fmla="*/ 179 h 246"/>
                  <a:gd name="T70" fmla="*/ 89 w 130"/>
                  <a:gd name="T71" fmla="*/ 163 h 246"/>
                  <a:gd name="T72" fmla="*/ 89 w 130"/>
                  <a:gd name="T73" fmla="*/ 152 h 246"/>
                  <a:gd name="T74" fmla="*/ 85 w 130"/>
                  <a:gd name="T75" fmla="*/ 135 h 246"/>
                  <a:gd name="T76" fmla="*/ 87 w 130"/>
                  <a:gd name="T77" fmla="*/ 129 h 246"/>
                  <a:gd name="T78" fmla="*/ 86 w 130"/>
                  <a:gd name="T79" fmla="*/ 119 h 246"/>
                  <a:gd name="T80" fmla="*/ 89 w 130"/>
                  <a:gd name="T81" fmla="*/ 115 h 246"/>
                  <a:gd name="T82" fmla="*/ 90 w 130"/>
                  <a:gd name="T83" fmla="*/ 110 h 246"/>
                  <a:gd name="T84" fmla="*/ 90 w 130"/>
                  <a:gd name="T85" fmla="*/ 104 h 246"/>
                  <a:gd name="T86" fmla="*/ 92 w 130"/>
                  <a:gd name="T87" fmla="*/ 98 h 246"/>
                  <a:gd name="T88" fmla="*/ 90 w 130"/>
                  <a:gd name="T89" fmla="*/ 92 h 246"/>
                  <a:gd name="T90" fmla="*/ 93 w 130"/>
                  <a:gd name="T91" fmla="*/ 83 h 246"/>
                  <a:gd name="T92" fmla="*/ 90 w 130"/>
                  <a:gd name="T93" fmla="*/ 72 h 246"/>
                  <a:gd name="T94" fmla="*/ 89 w 130"/>
                  <a:gd name="T95" fmla="*/ 66 h 246"/>
                  <a:gd name="T96" fmla="*/ 95 w 130"/>
                  <a:gd name="T97" fmla="*/ 62 h 246"/>
                  <a:gd name="T98" fmla="*/ 97 w 130"/>
                  <a:gd name="T99" fmla="*/ 61 h 246"/>
                  <a:gd name="T100" fmla="*/ 106 w 130"/>
                  <a:gd name="T101" fmla="*/ 50 h 246"/>
                  <a:gd name="T102" fmla="*/ 111 w 130"/>
                  <a:gd name="T103" fmla="*/ 42 h 246"/>
                  <a:gd name="T104" fmla="*/ 111 w 130"/>
                  <a:gd name="T105" fmla="*/ 38 h 246"/>
                  <a:gd name="T106" fmla="*/ 109 w 130"/>
                  <a:gd name="T107" fmla="*/ 34 h 246"/>
                  <a:gd name="T108" fmla="*/ 105 w 130"/>
                  <a:gd name="T109" fmla="*/ 28 h 24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30" h="246">
                    <a:moveTo>
                      <a:pt x="123" y="32"/>
                    </a:moveTo>
                    <a:lnTo>
                      <a:pt x="121" y="26"/>
                    </a:lnTo>
                    <a:lnTo>
                      <a:pt x="125" y="12"/>
                    </a:lnTo>
                    <a:lnTo>
                      <a:pt x="121" y="4"/>
                    </a:lnTo>
                    <a:lnTo>
                      <a:pt x="123" y="0"/>
                    </a:lnTo>
                    <a:lnTo>
                      <a:pt x="24" y="27"/>
                    </a:lnTo>
                    <a:lnTo>
                      <a:pt x="0" y="34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1" y="47"/>
                    </a:lnTo>
                    <a:lnTo>
                      <a:pt x="6" y="54"/>
                    </a:lnTo>
                    <a:lnTo>
                      <a:pt x="6" y="69"/>
                    </a:lnTo>
                    <a:lnTo>
                      <a:pt x="9" y="76"/>
                    </a:lnTo>
                    <a:lnTo>
                      <a:pt x="14" y="81"/>
                    </a:lnTo>
                    <a:lnTo>
                      <a:pt x="17" y="88"/>
                    </a:lnTo>
                    <a:lnTo>
                      <a:pt x="16" y="95"/>
                    </a:lnTo>
                    <a:lnTo>
                      <a:pt x="19" y="101"/>
                    </a:lnTo>
                    <a:lnTo>
                      <a:pt x="20" y="107"/>
                    </a:lnTo>
                    <a:lnTo>
                      <a:pt x="17" y="110"/>
                    </a:lnTo>
                    <a:lnTo>
                      <a:pt x="17" y="123"/>
                    </a:lnTo>
                    <a:lnTo>
                      <a:pt x="21" y="135"/>
                    </a:lnTo>
                    <a:lnTo>
                      <a:pt x="25" y="141"/>
                    </a:lnTo>
                    <a:lnTo>
                      <a:pt x="28" y="154"/>
                    </a:lnTo>
                    <a:lnTo>
                      <a:pt x="27" y="165"/>
                    </a:lnTo>
                    <a:lnTo>
                      <a:pt x="31" y="170"/>
                    </a:lnTo>
                    <a:lnTo>
                      <a:pt x="33" y="164"/>
                    </a:lnTo>
                    <a:lnTo>
                      <a:pt x="43" y="172"/>
                    </a:lnTo>
                    <a:lnTo>
                      <a:pt x="56" y="235"/>
                    </a:lnTo>
                    <a:lnTo>
                      <a:pt x="56" y="239"/>
                    </a:lnTo>
                    <a:lnTo>
                      <a:pt x="60" y="246"/>
                    </a:lnTo>
                    <a:lnTo>
                      <a:pt x="115" y="234"/>
                    </a:lnTo>
                    <a:lnTo>
                      <a:pt x="109" y="229"/>
                    </a:lnTo>
                    <a:lnTo>
                      <a:pt x="105" y="220"/>
                    </a:lnTo>
                    <a:lnTo>
                      <a:pt x="105" y="214"/>
                    </a:lnTo>
                    <a:lnTo>
                      <a:pt x="108" y="208"/>
                    </a:lnTo>
                    <a:lnTo>
                      <a:pt x="105" y="189"/>
                    </a:lnTo>
                    <a:lnTo>
                      <a:pt x="105" y="176"/>
                    </a:lnTo>
                    <a:lnTo>
                      <a:pt x="100" y="156"/>
                    </a:lnTo>
                    <a:lnTo>
                      <a:pt x="102" y="149"/>
                    </a:lnTo>
                    <a:lnTo>
                      <a:pt x="101" y="139"/>
                    </a:lnTo>
                    <a:lnTo>
                      <a:pt x="105" y="133"/>
                    </a:lnTo>
                    <a:lnTo>
                      <a:pt x="106" y="127"/>
                    </a:lnTo>
                    <a:lnTo>
                      <a:pt x="106" y="120"/>
                    </a:lnTo>
                    <a:lnTo>
                      <a:pt x="108" y="114"/>
                    </a:lnTo>
                    <a:lnTo>
                      <a:pt x="106" y="107"/>
                    </a:lnTo>
                    <a:lnTo>
                      <a:pt x="109" y="96"/>
                    </a:lnTo>
                    <a:lnTo>
                      <a:pt x="106" y="84"/>
                    </a:lnTo>
                    <a:lnTo>
                      <a:pt x="105" y="77"/>
                    </a:lnTo>
                    <a:lnTo>
                      <a:pt x="111" y="72"/>
                    </a:lnTo>
                    <a:lnTo>
                      <a:pt x="113" y="70"/>
                    </a:lnTo>
                    <a:lnTo>
                      <a:pt x="124" y="58"/>
                    </a:lnTo>
                    <a:lnTo>
                      <a:pt x="130" y="50"/>
                    </a:lnTo>
                    <a:lnTo>
                      <a:pt x="130" y="43"/>
                    </a:lnTo>
                    <a:lnTo>
                      <a:pt x="127" y="38"/>
                    </a:lnTo>
                    <a:lnTo>
                      <a:pt x="123" y="32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D5F8FF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19">
                <a:extLst>
                  <a:ext uri="{FF2B5EF4-FFF2-40B4-BE49-F238E27FC236}">
                    <a16:creationId xmlns:a16="http://schemas.microsoft.com/office/drawing/2014/main" id="{4F98C0FF-8BB8-4E15-B1F0-0692A8670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9908" y="3254375"/>
                <a:ext cx="61913" cy="112713"/>
              </a:xfrm>
              <a:custGeom>
                <a:avLst/>
                <a:gdLst>
                  <a:gd name="T0" fmla="*/ 36 w 40"/>
                  <a:gd name="T1" fmla="*/ 18 h 73"/>
                  <a:gd name="T2" fmla="*/ 36 w 40"/>
                  <a:gd name="T3" fmla="*/ 18 h 73"/>
                  <a:gd name="T4" fmla="*/ 32 w 40"/>
                  <a:gd name="T5" fmla="*/ 16 h 73"/>
                  <a:gd name="T6" fmla="*/ 31 w 40"/>
                  <a:gd name="T7" fmla="*/ 12 h 73"/>
                  <a:gd name="T8" fmla="*/ 28 w 40"/>
                  <a:gd name="T9" fmla="*/ 11 h 73"/>
                  <a:gd name="T10" fmla="*/ 25 w 40"/>
                  <a:gd name="T11" fmla="*/ 4 h 73"/>
                  <a:gd name="T12" fmla="*/ 20 w 40"/>
                  <a:gd name="T13" fmla="*/ 0 h 73"/>
                  <a:gd name="T14" fmla="*/ 0 w 40"/>
                  <a:gd name="T15" fmla="*/ 7 h 73"/>
                  <a:gd name="T16" fmla="*/ 13 w 40"/>
                  <a:gd name="T17" fmla="*/ 51 h 73"/>
                  <a:gd name="T18" fmla="*/ 14 w 40"/>
                  <a:gd name="T19" fmla="*/ 55 h 73"/>
                  <a:gd name="T20" fmla="*/ 12 w 40"/>
                  <a:gd name="T21" fmla="*/ 59 h 73"/>
                  <a:gd name="T22" fmla="*/ 13 w 40"/>
                  <a:gd name="T23" fmla="*/ 62 h 73"/>
                  <a:gd name="T24" fmla="*/ 13 w 40"/>
                  <a:gd name="T25" fmla="*/ 65 h 73"/>
                  <a:gd name="T26" fmla="*/ 20 w 40"/>
                  <a:gd name="T27" fmla="*/ 62 h 73"/>
                  <a:gd name="T28" fmla="*/ 33 w 40"/>
                  <a:gd name="T29" fmla="*/ 52 h 73"/>
                  <a:gd name="T30" fmla="*/ 35 w 40"/>
                  <a:gd name="T31" fmla="*/ 47 h 73"/>
                  <a:gd name="T32" fmla="*/ 32 w 40"/>
                  <a:gd name="T33" fmla="*/ 39 h 73"/>
                  <a:gd name="T34" fmla="*/ 32 w 40"/>
                  <a:gd name="T35" fmla="*/ 34 h 73"/>
                  <a:gd name="T36" fmla="*/ 28 w 40"/>
                  <a:gd name="T37" fmla="*/ 27 h 73"/>
                  <a:gd name="T38" fmla="*/ 31 w 40"/>
                  <a:gd name="T39" fmla="*/ 20 h 73"/>
                  <a:gd name="T40" fmla="*/ 29 w 40"/>
                  <a:gd name="T41" fmla="*/ 17 h 73"/>
                  <a:gd name="T42" fmla="*/ 33 w 40"/>
                  <a:gd name="T43" fmla="*/ 20 h 73"/>
                  <a:gd name="T44" fmla="*/ 36 w 40"/>
                  <a:gd name="T45" fmla="*/ 18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0" h="73">
                    <a:moveTo>
                      <a:pt x="40" y="21"/>
                    </a:moveTo>
                    <a:lnTo>
                      <a:pt x="40" y="21"/>
                    </a:lnTo>
                    <a:lnTo>
                      <a:pt x="36" y="16"/>
                    </a:lnTo>
                    <a:lnTo>
                      <a:pt x="35" y="12"/>
                    </a:lnTo>
                    <a:lnTo>
                      <a:pt x="32" y="11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0" y="7"/>
                    </a:lnTo>
                    <a:lnTo>
                      <a:pt x="13" y="57"/>
                    </a:lnTo>
                    <a:lnTo>
                      <a:pt x="14" y="63"/>
                    </a:lnTo>
                    <a:lnTo>
                      <a:pt x="12" y="67"/>
                    </a:lnTo>
                    <a:lnTo>
                      <a:pt x="13" y="70"/>
                    </a:lnTo>
                    <a:lnTo>
                      <a:pt x="13" y="73"/>
                    </a:lnTo>
                    <a:lnTo>
                      <a:pt x="20" y="70"/>
                    </a:lnTo>
                    <a:lnTo>
                      <a:pt x="37" y="58"/>
                    </a:lnTo>
                    <a:lnTo>
                      <a:pt x="39" y="51"/>
                    </a:lnTo>
                    <a:lnTo>
                      <a:pt x="36" y="43"/>
                    </a:lnTo>
                    <a:lnTo>
                      <a:pt x="36" y="38"/>
                    </a:lnTo>
                    <a:lnTo>
                      <a:pt x="32" y="31"/>
                    </a:lnTo>
                    <a:lnTo>
                      <a:pt x="35" y="24"/>
                    </a:lnTo>
                    <a:lnTo>
                      <a:pt x="33" y="17"/>
                    </a:lnTo>
                    <a:lnTo>
                      <a:pt x="37" y="24"/>
                    </a:lnTo>
                    <a:lnTo>
                      <a:pt x="40" y="21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D5F8FF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Freeform 29">
                <a:extLst>
                  <a:ext uri="{FF2B5EF4-FFF2-40B4-BE49-F238E27FC236}">
                    <a16:creationId xmlns:a16="http://schemas.microsoft.com/office/drawing/2014/main" id="{4A0A596A-F314-4967-82A2-68135B885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7671" y="2771775"/>
                <a:ext cx="195263" cy="407988"/>
              </a:xfrm>
              <a:custGeom>
                <a:avLst/>
                <a:gdLst>
                  <a:gd name="T0" fmla="*/ 104 w 128"/>
                  <a:gd name="T1" fmla="*/ 171 h 268"/>
                  <a:gd name="T2" fmla="*/ 99 w 128"/>
                  <a:gd name="T3" fmla="*/ 165 h 268"/>
                  <a:gd name="T4" fmla="*/ 99 w 128"/>
                  <a:gd name="T5" fmla="*/ 161 h 268"/>
                  <a:gd name="T6" fmla="*/ 92 w 128"/>
                  <a:gd name="T7" fmla="*/ 156 h 268"/>
                  <a:gd name="T8" fmla="*/ 87 w 128"/>
                  <a:gd name="T9" fmla="*/ 152 h 268"/>
                  <a:gd name="T10" fmla="*/ 85 w 128"/>
                  <a:gd name="T11" fmla="*/ 148 h 268"/>
                  <a:gd name="T12" fmla="*/ 83 w 128"/>
                  <a:gd name="T13" fmla="*/ 142 h 268"/>
                  <a:gd name="T14" fmla="*/ 83 w 128"/>
                  <a:gd name="T15" fmla="*/ 137 h 268"/>
                  <a:gd name="T16" fmla="*/ 77 w 128"/>
                  <a:gd name="T17" fmla="*/ 122 h 268"/>
                  <a:gd name="T18" fmla="*/ 37 w 128"/>
                  <a:gd name="T19" fmla="*/ 3 h 268"/>
                  <a:gd name="T20" fmla="*/ 36 w 128"/>
                  <a:gd name="T21" fmla="*/ 0 h 268"/>
                  <a:gd name="T22" fmla="*/ 34 w 128"/>
                  <a:gd name="T23" fmla="*/ 7 h 268"/>
                  <a:gd name="T24" fmla="*/ 27 w 128"/>
                  <a:gd name="T25" fmla="*/ 4 h 268"/>
                  <a:gd name="T26" fmla="*/ 21 w 128"/>
                  <a:gd name="T27" fmla="*/ 10 h 268"/>
                  <a:gd name="T28" fmla="*/ 21 w 128"/>
                  <a:gd name="T29" fmla="*/ 12 h 268"/>
                  <a:gd name="T30" fmla="*/ 17 w 128"/>
                  <a:gd name="T31" fmla="*/ 24 h 268"/>
                  <a:gd name="T32" fmla="*/ 19 w 128"/>
                  <a:gd name="T33" fmla="*/ 30 h 268"/>
                  <a:gd name="T34" fmla="*/ 19 w 128"/>
                  <a:gd name="T35" fmla="*/ 30 h 268"/>
                  <a:gd name="T36" fmla="*/ 17 w 128"/>
                  <a:gd name="T37" fmla="*/ 33 h 268"/>
                  <a:gd name="T38" fmla="*/ 21 w 128"/>
                  <a:gd name="T39" fmla="*/ 38 h 268"/>
                  <a:gd name="T40" fmla="*/ 17 w 128"/>
                  <a:gd name="T41" fmla="*/ 52 h 268"/>
                  <a:gd name="T42" fmla="*/ 19 w 128"/>
                  <a:gd name="T43" fmla="*/ 56 h 268"/>
                  <a:gd name="T44" fmla="*/ 23 w 128"/>
                  <a:gd name="T45" fmla="*/ 60 h 268"/>
                  <a:gd name="T46" fmla="*/ 26 w 128"/>
                  <a:gd name="T47" fmla="*/ 65 h 268"/>
                  <a:gd name="T48" fmla="*/ 26 w 128"/>
                  <a:gd name="T49" fmla="*/ 72 h 268"/>
                  <a:gd name="T50" fmla="*/ 20 w 128"/>
                  <a:gd name="T51" fmla="*/ 78 h 268"/>
                  <a:gd name="T52" fmla="*/ 12 w 128"/>
                  <a:gd name="T53" fmla="*/ 88 h 268"/>
                  <a:gd name="T54" fmla="*/ 11 w 128"/>
                  <a:gd name="T55" fmla="*/ 90 h 268"/>
                  <a:gd name="T56" fmla="*/ 5 w 128"/>
                  <a:gd name="T57" fmla="*/ 94 h 268"/>
                  <a:gd name="T58" fmla="*/ 6 w 128"/>
                  <a:gd name="T59" fmla="*/ 100 h 268"/>
                  <a:gd name="T60" fmla="*/ 9 w 128"/>
                  <a:gd name="T61" fmla="*/ 110 h 268"/>
                  <a:gd name="T62" fmla="*/ 6 w 128"/>
                  <a:gd name="T63" fmla="*/ 119 h 268"/>
                  <a:gd name="T64" fmla="*/ 8 w 128"/>
                  <a:gd name="T65" fmla="*/ 125 h 268"/>
                  <a:gd name="T66" fmla="*/ 6 w 128"/>
                  <a:gd name="T67" fmla="*/ 130 h 268"/>
                  <a:gd name="T68" fmla="*/ 6 w 128"/>
                  <a:gd name="T69" fmla="*/ 136 h 268"/>
                  <a:gd name="T70" fmla="*/ 5 w 128"/>
                  <a:gd name="T71" fmla="*/ 141 h 268"/>
                  <a:gd name="T72" fmla="*/ 1 w 128"/>
                  <a:gd name="T73" fmla="*/ 146 h 268"/>
                  <a:gd name="T74" fmla="*/ 2 w 128"/>
                  <a:gd name="T75" fmla="*/ 154 h 268"/>
                  <a:gd name="T76" fmla="*/ 0 w 128"/>
                  <a:gd name="T77" fmla="*/ 161 h 268"/>
                  <a:gd name="T78" fmla="*/ 5 w 128"/>
                  <a:gd name="T79" fmla="*/ 177 h 268"/>
                  <a:gd name="T80" fmla="*/ 5 w 128"/>
                  <a:gd name="T81" fmla="*/ 189 h 268"/>
                  <a:gd name="T82" fmla="*/ 8 w 128"/>
                  <a:gd name="T83" fmla="*/ 204 h 268"/>
                  <a:gd name="T84" fmla="*/ 5 w 128"/>
                  <a:gd name="T85" fmla="*/ 210 h 268"/>
                  <a:gd name="T86" fmla="*/ 5 w 128"/>
                  <a:gd name="T87" fmla="*/ 215 h 268"/>
                  <a:gd name="T88" fmla="*/ 9 w 128"/>
                  <a:gd name="T89" fmla="*/ 222 h 268"/>
                  <a:gd name="T90" fmla="*/ 12 w 128"/>
                  <a:gd name="T91" fmla="*/ 226 h 268"/>
                  <a:gd name="T92" fmla="*/ 80 w 128"/>
                  <a:gd name="T93" fmla="*/ 211 h 268"/>
                  <a:gd name="T94" fmla="*/ 87 w 128"/>
                  <a:gd name="T95" fmla="*/ 204 h 268"/>
                  <a:gd name="T96" fmla="*/ 91 w 128"/>
                  <a:gd name="T97" fmla="*/ 198 h 268"/>
                  <a:gd name="T98" fmla="*/ 92 w 128"/>
                  <a:gd name="T99" fmla="*/ 198 h 268"/>
                  <a:gd name="T100" fmla="*/ 96 w 128"/>
                  <a:gd name="T101" fmla="*/ 192 h 268"/>
                  <a:gd name="T102" fmla="*/ 102 w 128"/>
                  <a:gd name="T103" fmla="*/ 189 h 268"/>
                  <a:gd name="T104" fmla="*/ 104 w 128"/>
                  <a:gd name="T105" fmla="*/ 189 h 268"/>
                  <a:gd name="T106" fmla="*/ 106 w 128"/>
                  <a:gd name="T107" fmla="*/ 189 h 268"/>
                  <a:gd name="T108" fmla="*/ 106 w 128"/>
                  <a:gd name="T109" fmla="*/ 183 h 268"/>
                  <a:gd name="T110" fmla="*/ 109 w 128"/>
                  <a:gd name="T111" fmla="*/ 173 h 268"/>
                  <a:gd name="T112" fmla="*/ 106 w 128"/>
                  <a:gd name="T113" fmla="*/ 172 h 268"/>
                  <a:gd name="T114" fmla="*/ 104 w 128"/>
                  <a:gd name="T115" fmla="*/ 171 h 26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28" h="268">
                    <a:moveTo>
                      <a:pt x="122" y="202"/>
                    </a:moveTo>
                    <a:lnTo>
                      <a:pt x="116" y="195"/>
                    </a:lnTo>
                    <a:lnTo>
                      <a:pt x="115" y="190"/>
                    </a:lnTo>
                    <a:lnTo>
                      <a:pt x="108" y="185"/>
                    </a:lnTo>
                    <a:lnTo>
                      <a:pt x="103" y="180"/>
                    </a:lnTo>
                    <a:lnTo>
                      <a:pt x="100" y="175"/>
                    </a:lnTo>
                    <a:lnTo>
                      <a:pt x="97" y="168"/>
                    </a:lnTo>
                    <a:lnTo>
                      <a:pt x="97" y="162"/>
                    </a:lnTo>
                    <a:lnTo>
                      <a:pt x="90" y="144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38" y="7"/>
                    </a:lnTo>
                    <a:lnTo>
                      <a:pt x="31" y="4"/>
                    </a:lnTo>
                    <a:lnTo>
                      <a:pt x="25" y="10"/>
                    </a:lnTo>
                    <a:lnTo>
                      <a:pt x="25" y="15"/>
                    </a:lnTo>
                    <a:lnTo>
                      <a:pt x="21" y="28"/>
                    </a:lnTo>
                    <a:lnTo>
                      <a:pt x="23" y="34"/>
                    </a:lnTo>
                    <a:lnTo>
                      <a:pt x="21" y="38"/>
                    </a:lnTo>
                    <a:lnTo>
                      <a:pt x="25" y="46"/>
                    </a:lnTo>
                    <a:lnTo>
                      <a:pt x="21" y="60"/>
                    </a:lnTo>
                    <a:lnTo>
                      <a:pt x="23" y="66"/>
                    </a:lnTo>
                    <a:lnTo>
                      <a:pt x="27" y="72"/>
                    </a:lnTo>
                    <a:lnTo>
                      <a:pt x="30" y="77"/>
                    </a:lnTo>
                    <a:lnTo>
                      <a:pt x="30" y="84"/>
                    </a:lnTo>
                    <a:lnTo>
                      <a:pt x="24" y="92"/>
                    </a:lnTo>
                    <a:lnTo>
                      <a:pt x="13" y="104"/>
                    </a:lnTo>
                    <a:lnTo>
                      <a:pt x="11" y="106"/>
                    </a:lnTo>
                    <a:lnTo>
                      <a:pt x="5" y="111"/>
                    </a:lnTo>
                    <a:lnTo>
                      <a:pt x="6" y="118"/>
                    </a:lnTo>
                    <a:lnTo>
                      <a:pt x="9" y="130"/>
                    </a:lnTo>
                    <a:lnTo>
                      <a:pt x="6" y="141"/>
                    </a:lnTo>
                    <a:lnTo>
                      <a:pt x="8" y="148"/>
                    </a:lnTo>
                    <a:lnTo>
                      <a:pt x="6" y="154"/>
                    </a:lnTo>
                    <a:lnTo>
                      <a:pt x="6" y="161"/>
                    </a:lnTo>
                    <a:lnTo>
                      <a:pt x="5" y="167"/>
                    </a:lnTo>
                    <a:lnTo>
                      <a:pt x="1" y="173"/>
                    </a:lnTo>
                    <a:lnTo>
                      <a:pt x="2" y="183"/>
                    </a:lnTo>
                    <a:lnTo>
                      <a:pt x="0" y="190"/>
                    </a:lnTo>
                    <a:lnTo>
                      <a:pt x="5" y="210"/>
                    </a:lnTo>
                    <a:lnTo>
                      <a:pt x="5" y="223"/>
                    </a:lnTo>
                    <a:lnTo>
                      <a:pt x="8" y="242"/>
                    </a:lnTo>
                    <a:lnTo>
                      <a:pt x="5" y="248"/>
                    </a:lnTo>
                    <a:lnTo>
                      <a:pt x="5" y="254"/>
                    </a:lnTo>
                    <a:lnTo>
                      <a:pt x="9" y="263"/>
                    </a:lnTo>
                    <a:lnTo>
                      <a:pt x="15" y="268"/>
                    </a:lnTo>
                    <a:lnTo>
                      <a:pt x="94" y="249"/>
                    </a:lnTo>
                    <a:lnTo>
                      <a:pt x="103" y="241"/>
                    </a:lnTo>
                    <a:lnTo>
                      <a:pt x="107" y="234"/>
                    </a:lnTo>
                    <a:lnTo>
                      <a:pt x="108" y="234"/>
                    </a:lnTo>
                    <a:lnTo>
                      <a:pt x="112" y="227"/>
                    </a:lnTo>
                    <a:lnTo>
                      <a:pt x="119" y="223"/>
                    </a:lnTo>
                    <a:lnTo>
                      <a:pt x="122" y="223"/>
                    </a:lnTo>
                    <a:lnTo>
                      <a:pt x="124" y="223"/>
                    </a:lnTo>
                    <a:lnTo>
                      <a:pt x="124" y="217"/>
                    </a:lnTo>
                    <a:lnTo>
                      <a:pt x="128" y="204"/>
                    </a:lnTo>
                    <a:lnTo>
                      <a:pt x="124" y="203"/>
                    </a:lnTo>
                    <a:lnTo>
                      <a:pt x="122" y="202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D5F8FF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36">
                <a:extLst>
                  <a:ext uri="{FF2B5EF4-FFF2-40B4-BE49-F238E27FC236}">
                    <a16:creationId xmlns:a16="http://schemas.microsoft.com/office/drawing/2014/main" id="{9A989C2F-DCB2-4355-8FCD-A2DEA88AFC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24171" y="3111500"/>
                <a:ext cx="411163" cy="223838"/>
              </a:xfrm>
              <a:custGeom>
                <a:avLst/>
                <a:gdLst>
                  <a:gd name="T0" fmla="*/ 184 w 269"/>
                  <a:gd name="T1" fmla="*/ 115 h 147"/>
                  <a:gd name="T2" fmla="*/ 189 w 269"/>
                  <a:gd name="T3" fmla="*/ 119 h 147"/>
                  <a:gd name="T4" fmla="*/ 191 w 269"/>
                  <a:gd name="T5" fmla="*/ 109 h 147"/>
                  <a:gd name="T6" fmla="*/ 227 w 269"/>
                  <a:gd name="T7" fmla="*/ 110 h 147"/>
                  <a:gd name="T8" fmla="*/ 224 w 269"/>
                  <a:gd name="T9" fmla="*/ 108 h 147"/>
                  <a:gd name="T10" fmla="*/ 219 w 269"/>
                  <a:gd name="T11" fmla="*/ 119 h 147"/>
                  <a:gd name="T12" fmla="*/ 231 w 269"/>
                  <a:gd name="T13" fmla="*/ 115 h 147"/>
                  <a:gd name="T14" fmla="*/ 221 w 269"/>
                  <a:gd name="T15" fmla="*/ 78 h 147"/>
                  <a:gd name="T16" fmla="*/ 212 w 269"/>
                  <a:gd name="T17" fmla="*/ 57 h 147"/>
                  <a:gd name="T18" fmla="*/ 201 w 269"/>
                  <a:gd name="T19" fmla="*/ 54 h 147"/>
                  <a:gd name="T20" fmla="*/ 201 w 269"/>
                  <a:gd name="T21" fmla="*/ 55 h 147"/>
                  <a:gd name="T22" fmla="*/ 209 w 269"/>
                  <a:gd name="T23" fmla="*/ 63 h 147"/>
                  <a:gd name="T24" fmla="*/ 217 w 269"/>
                  <a:gd name="T25" fmla="*/ 72 h 147"/>
                  <a:gd name="T26" fmla="*/ 201 w 269"/>
                  <a:gd name="T27" fmla="*/ 85 h 147"/>
                  <a:gd name="T28" fmla="*/ 189 w 269"/>
                  <a:gd name="T29" fmla="*/ 83 h 147"/>
                  <a:gd name="T30" fmla="*/ 181 w 269"/>
                  <a:gd name="T31" fmla="*/ 72 h 147"/>
                  <a:gd name="T32" fmla="*/ 171 w 269"/>
                  <a:gd name="T33" fmla="*/ 68 h 147"/>
                  <a:gd name="T34" fmla="*/ 177 w 269"/>
                  <a:gd name="T35" fmla="*/ 66 h 147"/>
                  <a:gd name="T36" fmla="*/ 162 w 269"/>
                  <a:gd name="T37" fmla="*/ 52 h 147"/>
                  <a:gd name="T38" fmla="*/ 150 w 269"/>
                  <a:gd name="T39" fmla="*/ 54 h 147"/>
                  <a:gd name="T40" fmla="*/ 142 w 269"/>
                  <a:gd name="T41" fmla="*/ 44 h 147"/>
                  <a:gd name="T42" fmla="*/ 144 w 269"/>
                  <a:gd name="T43" fmla="*/ 38 h 147"/>
                  <a:gd name="T44" fmla="*/ 148 w 269"/>
                  <a:gd name="T45" fmla="*/ 32 h 147"/>
                  <a:gd name="T46" fmla="*/ 161 w 269"/>
                  <a:gd name="T47" fmla="*/ 19 h 147"/>
                  <a:gd name="T48" fmla="*/ 157 w 269"/>
                  <a:gd name="T49" fmla="*/ 14 h 147"/>
                  <a:gd name="T50" fmla="*/ 152 w 269"/>
                  <a:gd name="T51" fmla="*/ 15 h 147"/>
                  <a:gd name="T52" fmla="*/ 146 w 269"/>
                  <a:gd name="T53" fmla="*/ 8 h 147"/>
                  <a:gd name="T54" fmla="*/ 142 w 269"/>
                  <a:gd name="T55" fmla="*/ 0 h 147"/>
                  <a:gd name="T56" fmla="*/ 138 w 269"/>
                  <a:gd name="T57" fmla="*/ 0 h 147"/>
                  <a:gd name="T58" fmla="*/ 129 w 269"/>
                  <a:gd name="T59" fmla="*/ 11 h 147"/>
                  <a:gd name="T60" fmla="*/ 125 w 269"/>
                  <a:gd name="T61" fmla="*/ 14 h 147"/>
                  <a:gd name="T62" fmla="*/ 49 w 269"/>
                  <a:gd name="T63" fmla="*/ 37 h 147"/>
                  <a:gd name="T64" fmla="*/ 1 w 269"/>
                  <a:gd name="T65" fmla="*/ 54 h 147"/>
                  <a:gd name="T66" fmla="*/ 2 w 269"/>
                  <a:gd name="T67" fmla="*/ 106 h 147"/>
                  <a:gd name="T68" fmla="*/ 42 w 269"/>
                  <a:gd name="T69" fmla="*/ 100 h 147"/>
                  <a:gd name="T70" fmla="*/ 58 w 269"/>
                  <a:gd name="T71" fmla="*/ 97 h 147"/>
                  <a:gd name="T72" fmla="*/ 92 w 269"/>
                  <a:gd name="T73" fmla="*/ 86 h 147"/>
                  <a:gd name="T74" fmla="*/ 105 w 269"/>
                  <a:gd name="T75" fmla="*/ 85 h 147"/>
                  <a:gd name="T76" fmla="*/ 130 w 269"/>
                  <a:gd name="T77" fmla="*/ 82 h 147"/>
                  <a:gd name="T78" fmla="*/ 135 w 269"/>
                  <a:gd name="T79" fmla="*/ 90 h 147"/>
                  <a:gd name="T80" fmla="*/ 139 w 269"/>
                  <a:gd name="T81" fmla="*/ 98 h 147"/>
                  <a:gd name="T82" fmla="*/ 141 w 269"/>
                  <a:gd name="T83" fmla="*/ 103 h 147"/>
                  <a:gd name="T84" fmla="*/ 148 w 269"/>
                  <a:gd name="T85" fmla="*/ 102 h 147"/>
                  <a:gd name="T86" fmla="*/ 152 w 269"/>
                  <a:gd name="T87" fmla="*/ 119 h 147"/>
                  <a:gd name="T88" fmla="*/ 159 w 269"/>
                  <a:gd name="T89" fmla="*/ 109 h 147"/>
                  <a:gd name="T90" fmla="*/ 168 w 269"/>
                  <a:gd name="T91" fmla="*/ 101 h 147"/>
                  <a:gd name="T92" fmla="*/ 174 w 269"/>
                  <a:gd name="T93" fmla="*/ 93 h 147"/>
                  <a:gd name="T94" fmla="*/ 180 w 269"/>
                  <a:gd name="T95" fmla="*/ 94 h 147"/>
                  <a:gd name="T96" fmla="*/ 188 w 269"/>
                  <a:gd name="T97" fmla="*/ 102 h 147"/>
                  <a:gd name="T98" fmla="*/ 195 w 269"/>
                  <a:gd name="T99" fmla="*/ 94 h 147"/>
                  <a:gd name="T100" fmla="*/ 212 w 269"/>
                  <a:gd name="T101" fmla="*/ 85 h 147"/>
                  <a:gd name="T102" fmla="*/ 221 w 269"/>
                  <a:gd name="T103" fmla="*/ 78 h 14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69" h="147">
                    <a:moveTo>
                      <a:pt x="218" y="129"/>
                    </a:moveTo>
                    <a:lnTo>
                      <a:pt x="214" y="136"/>
                    </a:lnTo>
                    <a:lnTo>
                      <a:pt x="208" y="147"/>
                    </a:lnTo>
                    <a:lnTo>
                      <a:pt x="220" y="140"/>
                    </a:lnTo>
                    <a:lnTo>
                      <a:pt x="227" y="134"/>
                    </a:lnTo>
                    <a:lnTo>
                      <a:pt x="222" y="129"/>
                    </a:lnTo>
                    <a:lnTo>
                      <a:pt x="218" y="129"/>
                    </a:lnTo>
                    <a:close/>
                    <a:moveTo>
                      <a:pt x="264" y="130"/>
                    </a:moveTo>
                    <a:lnTo>
                      <a:pt x="260" y="126"/>
                    </a:lnTo>
                    <a:lnTo>
                      <a:pt x="261" y="128"/>
                    </a:lnTo>
                    <a:lnTo>
                      <a:pt x="261" y="134"/>
                    </a:lnTo>
                    <a:lnTo>
                      <a:pt x="254" y="140"/>
                    </a:lnTo>
                    <a:lnTo>
                      <a:pt x="266" y="137"/>
                    </a:lnTo>
                    <a:lnTo>
                      <a:pt x="269" y="136"/>
                    </a:lnTo>
                    <a:lnTo>
                      <a:pt x="264" y="130"/>
                    </a:lnTo>
                    <a:close/>
                    <a:moveTo>
                      <a:pt x="258" y="92"/>
                    </a:moveTo>
                    <a:lnTo>
                      <a:pt x="256" y="80"/>
                    </a:lnTo>
                    <a:lnTo>
                      <a:pt x="246" y="68"/>
                    </a:lnTo>
                    <a:lnTo>
                      <a:pt x="241" y="64"/>
                    </a:lnTo>
                    <a:lnTo>
                      <a:pt x="234" y="63"/>
                    </a:lnTo>
                    <a:lnTo>
                      <a:pt x="227" y="63"/>
                    </a:lnTo>
                    <a:lnTo>
                      <a:pt x="234" y="64"/>
                    </a:lnTo>
                    <a:lnTo>
                      <a:pt x="241" y="68"/>
                    </a:lnTo>
                    <a:lnTo>
                      <a:pt x="243" y="75"/>
                    </a:lnTo>
                    <a:lnTo>
                      <a:pt x="249" y="75"/>
                    </a:lnTo>
                    <a:lnTo>
                      <a:pt x="252" y="84"/>
                    </a:lnTo>
                    <a:lnTo>
                      <a:pt x="246" y="91"/>
                    </a:lnTo>
                    <a:lnTo>
                      <a:pt x="234" y="101"/>
                    </a:lnTo>
                    <a:lnTo>
                      <a:pt x="227" y="99"/>
                    </a:lnTo>
                    <a:lnTo>
                      <a:pt x="220" y="99"/>
                    </a:lnTo>
                    <a:lnTo>
                      <a:pt x="218" y="96"/>
                    </a:lnTo>
                    <a:lnTo>
                      <a:pt x="211" y="84"/>
                    </a:lnTo>
                    <a:lnTo>
                      <a:pt x="206" y="84"/>
                    </a:lnTo>
                    <a:lnTo>
                      <a:pt x="199" y="80"/>
                    </a:lnTo>
                    <a:lnTo>
                      <a:pt x="199" y="75"/>
                    </a:lnTo>
                    <a:lnTo>
                      <a:pt x="206" y="78"/>
                    </a:lnTo>
                    <a:lnTo>
                      <a:pt x="200" y="71"/>
                    </a:lnTo>
                    <a:lnTo>
                      <a:pt x="188" y="60"/>
                    </a:lnTo>
                    <a:lnTo>
                      <a:pt x="181" y="59"/>
                    </a:lnTo>
                    <a:lnTo>
                      <a:pt x="174" y="63"/>
                    </a:lnTo>
                    <a:lnTo>
                      <a:pt x="169" y="59"/>
                    </a:lnTo>
                    <a:lnTo>
                      <a:pt x="165" y="52"/>
                    </a:lnTo>
                    <a:lnTo>
                      <a:pt x="170" y="52"/>
                    </a:lnTo>
                    <a:lnTo>
                      <a:pt x="168" y="46"/>
                    </a:lnTo>
                    <a:lnTo>
                      <a:pt x="173" y="40"/>
                    </a:lnTo>
                    <a:lnTo>
                      <a:pt x="172" y="37"/>
                    </a:lnTo>
                    <a:lnTo>
                      <a:pt x="176" y="31"/>
                    </a:lnTo>
                    <a:lnTo>
                      <a:pt x="187" y="23"/>
                    </a:lnTo>
                    <a:lnTo>
                      <a:pt x="188" y="17"/>
                    </a:lnTo>
                    <a:lnTo>
                      <a:pt x="183" y="18"/>
                    </a:lnTo>
                    <a:lnTo>
                      <a:pt x="184" y="19"/>
                    </a:lnTo>
                    <a:lnTo>
                      <a:pt x="177" y="19"/>
                    </a:lnTo>
                    <a:lnTo>
                      <a:pt x="172" y="15"/>
                    </a:lnTo>
                    <a:lnTo>
                      <a:pt x="170" y="8"/>
                    </a:lnTo>
                    <a:lnTo>
                      <a:pt x="165" y="6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1" y="0"/>
                    </a:lnTo>
                    <a:lnTo>
                      <a:pt x="154" y="4"/>
                    </a:lnTo>
                    <a:lnTo>
                      <a:pt x="150" y="11"/>
                    </a:lnTo>
                    <a:lnTo>
                      <a:pt x="149" y="11"/>
                    </a:lnTo>
                    <a:lnTo>
                      <a:pt x="145" y="18"/>
                    </a:lnTo>
                    <a:lnTo>
                      <a:pt x="136" y="26"/>
                    </a:lnTo>
                    <a:lnTo>
                      <a:pt x="57" y="45"/>
                    </a:lnTo>
                    <a:lnTo>
                      <a:pt x="2" y="57"/>
                    </a:lnTo>
                    <a:lnTo>
                      <a:pt x="1" y="63"/>
                    </a:lnTo>
                    <a:lnTo>
                      <a:pt x="0" y="124"/>
                    </a:lnTo>
                    <a:lnTo>
                      <a:pt x="2" y="126"/>
                    </a:lnTo>
                    <a:lnTo>
                      <a:pt x="44" y="118"/>
                    </a:lnTo>
                    <a:lnTo>
                      <a:pt x="50" y="118"/>
                    </a:lnTo>
                    <a:lnTo>
                      <a:pt x="62" y="114"/>
                    </a:lnTo>
                    <a:lnTo>
                      <a:pt x="66" y="114"/>
                    </a:lnTo>
                    <a:lnTo>
                      <a:pt x="73" y="111"/>
                    </a:lnTo>
                    <a:lnTo>
                      <a:pt x="108" y="102"/>
                    </a:lnTo>
                    <a:lnTo>
                      <a:pt x="118" y="101"/>
                    </a:lnTo>
                    <a:lnTo>
                      <a:pt x="122" y="101"/>
                    </a:lnTo>
                    <a:lnTo>
                      <a:pt x="145" y="94"/>
                    </a:lnTo>
                    <a:lnTo>
                      <a:pt x="151" y="98"/>
                    </a:lnTo>
                    <a:lnTo>
                      <a:pt x="154" y="105"/>
                    </a:lnTo>
                    <a:lnTo>
                      <a:pt x="157" y="106"/>
                    </a:lnTo>
                    <a:lnTo>
                      <a:pt x="158" y="110"/>
                    </a:lnTo>
                    <a:lnTo>
                      <a:pt x="162" y="115"/>
                    </a:lnTo>
                    <a:lnTo>
                      <a:pt x="164" y="122"/>
                    </a:lnTo>
                    <a:lnTo>
                      <a:pt x="168" y="118"/>
                    </a:lnTo>
                    <a:lnTo>
                      <a:pt x="172" y="121"/>
                    </a:lnTo>
                    <a:lnTo>
                      <a:pt x="174" y="134"/>
                    </a:lnTo>
                    <a:lnTo>
                      <a:pt x="177" y="141"/>
                    </a:lnTo>
                    <a:lnTo>
                      <a:pt x="181" y="136"/>
                    </a:lnTo>
                    <a:lnTo>
                      <a:pt x="185" y="129"/>
                    </a:lnTo>
                    <a:lnTo>
                      <a:pt x="191" y="130"/>
                    </a:lnTo>
                    <a:lnTo>
                      <a:pt x="195" y="119"/>
                    </a:lnTo>
                    <a:lnTo>
                      <a:pt x="200" y="115"/>
                    </a:lnTo>
                    <a:lnTo>
                      <a:pt x="203" y="109"/>
                    </a:lnTo>
                    <a:lnTo>
                      <a:pt x="210" y="105"/>
                    </a:lnTo>
                    <a:lnTo>
                      <a:pt x="210" y="110"/>
                    </a:lnTo>
                    <a:lnTo>
                      <a:pt x="212" y="124"/>
                    </a:lnTo>
                    <a:lnTo>
                      <a:pt x="219" y="121"/>
                    </a:lnTo>
                    <a:lnTo>
                      <a:pt x="224" y="117"/>
                    </a:lnTo>
                    <a:lnTo>
                      <a:pt x="227" y="110"/>
                    </a:lnTo>
                    <a:lnTo>
                      <a:pt x="230" y="111"/>
                    </a:lnTo>
                    <a:lnTo>
                      <a:pt x="247" y="101"/>
                    </a:lnTo>
                    <a:lnTo>
                      <a:pt x="256" y="99"/>
                    </a:lnTo>
                    <a:lnTo>
                      <a:pt x="258" y="92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D5F8FF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Freeform 39">
                <a:extLst>
                  <a:ext uri="{FF2B5EF4-FFF2-40B4-BE49-F238E27FC236}">
                    <a16:creationId xmlns:a16="http://schemas.microsoft.com/office/drawing/2014/main" id="{99F8C44D-AC76-4327-8EF5-0954F28E91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54346" y="2397125"/>
                <a:ext cx="461963" cy="684213"/>
              </a:xfrm>
              <a:custGeom>
                <a:avLst/>
                <a:gdLst>
                  <a:gd name="T0" fmla="*/ 228 w 303"/>
                  <a:gd name="T1" fmla="*/ 175 h 448"/>
                  <a:gd name="T2" fmla="*/ 225 w 303"/>
                  <a:gd name="T3" fmla="*/ 157 h 448"/>
                  <a:gd name="T4" fmla="*/ 217 w 303"/>
                  <a:gd name="T5" fmla="*/ 154 h 448"/>
                  <a:gd name="T6" fmla="*/ 204 w 303"/>
                  <a:gd name="T7" fmla="*/ 148 h 448"/>
                  <a:gd name="T8" fmla="*/ 198 w 303"/>
                  <a:gd name="T9" fmla="*/ 134 h 448"/>
                  <a:gd name="T10" fmla="*/ 191 w 303"/>
                  <a:gd name="T11" fmla="*/ 127 h 448"/>
                  <a:gd name="T12" fmla="*/ 174 w 303"/>
                  <a:gd name="T13" fmla="*/ 124 h 448"/>
                  <a:gd name="T14" fmla="*/ 170 w 303"/>
                  <a:gd name="T15" fmla="*/ 109 h 448"/>
                  <a:gd name="T16" fmla="*/ 140 w 303"/>
                  <a:gd name="T17" fmla="*/ 14 h 448"/>
                  <a:gd name="T18" fmla="*/ 114 w 303"/>
                  <a:gd name="T19" fmla="*/ 1 h 448"/>
                  <a:gd name="T20" fmla="*/ 99 w 303"/>
                  <a:gd name="T21" fmla="*/ 10 h 448"/>
                  <a:gd name="T22" fmla="*/ 84 w 303"/>
                  <a:gd name="T23" fmla="*/ 18 h 448"/>
                  <a:gd name="T24" fmla="*/ 67 w 303"/>
                  <a:gd name="T25" fmla="*/ 16 h 448"/>
                  <a:gd name="T26" fmla="*/ 54 w 303"/>
                  <a:gd name="T27" fmla="*/ 8 h 448"/>
                  <a:gd name="T28" fmla="*/ 29 w 303"/>
                  <a:gd name="T29" fmla="*/ 110 h 448"/>
                  <a:gd name="T30" fmla="*/ 29 w 303"/>
                  <a:gd name="T31" fmla="*/ 143 h 448"/>
                  <a:gd name="T32" fmla="*/ 30 w 303"/>
                  <a:gd name="T33" fmla="*/ 163 h 448"/>
                  <a:gd name="T34" fmla="*/ 15 w 303"/>
                  <a:gd name="T35" fmla="*/ 184 h 448"/>
                  <a:gd name="T36" fmla="*/ 15 w 303"/>
                  <a:gd name="T37" fmla="*/ 193 h 448"/>
                  <a:gd name="T38" fmla="*/ 12 w 303"/>
                  <a:gd name="T39" fmla="*/ 206 h 448"/>
                  <a:gd name="T40" fmla="*/ 0 w 303"/>
                  <a:gd name="T41" fmla="*/ 210 h 448"/>
                  <a:gd name="T42" fmla="*/ 46 w 303"/>
                  <a:gd name="T43" fmla="*/ 349 h 448"/>
                  <a:gd name="T44" fmla="*/ 52 w 303"/>
                  <a:gd name="T45" fmla="*/ 364 h 448"/>
                  <a:gd name="T46" fmla="*/ 61 w 303"/>
                  <a:gd name="T47" fmla="*/ 377 h 448"/>
                  <a:gd name="T48" fmla="*/ 75 w 303"/>
                  <a:gd name="T49" fmla="*/ 378 h 448"/>
                  <a:gd name="T50" fmla="*/ 76 w 303"/>
                  <a:gd name="T51" fmla="*/ 362 h 448"/>
                  <a:gd name="T52" fmla="*/ 82 w 303"/>
                  <a:gd name="T53" fmla="*/ 342 h 448"/>
                  <a:gd name="T54" fmla="*/ 84 w 303"/>
                  <a:gd name="T55" fmla="*/ 325 h 448"/>
                  <a:gd name="T56" fmla="*/ 97 w 303"/>
                  <a:gd name="T57" fmla="*/ 317 h 448"/>
                  <a:gd name="T58" fmla="*/ 101 w 303"/>
                  <a:gd name="T59" fmla="*/ 312 h 448"/>
                  <a:gd name="T60" fmla="*/ 107 w 303"/>
                  <a:gd name="T61" fmla="*/ 317 h 448"/>
                  <a:gd name="T62" fmla="*/ 101 w 303"/>
                  <a:gd name="T63" fmla="*/ 298 h 448"/>
                  <a:gd name="T64" fmla="*/ 103 w 303"/>
                  <a:gd name="T65" fmla="*/ 293 h 448"/>
                  <a:gd name="T66" fmla="*/ 108 w 303"/>
                  <a:gd name="T67" fmla="*/ 299 h 448"/>
                  <a:gd name="T68" fmla="*/ 114 w 303"/>
                  <a:gd name="T69" fmla="*/ 297 h 448"/>
                  <a:gd name="T70" fmla="*/ 117 w 303"/>
                  <a:gd name="T71" fmla="*/ 293 h 448"/>
                  <a:gd name="T72" fmla="*/ 118 w 303"/>
                  <a:gd name="T73" fmla="*/ 292 h 448"/>
                  <a:gd name="T74" fmla="*/ 123 w 303"/>
                  <a:gd name="T75" fmla="*/ 295 h 448"/>
                  <a:gd name="T76" fmla="*/ 131 w 303"/>
                  <a:gd name="T77" fmla="*/ 285 h 448"/>
                  <a:gd name="T78" fmla="*/ 143 w 303"/>
                  <a:gd name="T79" fmla="*/ 276 h 448"/>
                  <a:gd name="T80" fmla="*/ 140 w 303"/>
                  <a:gd name="T81" fmla="*/ 260 h 448"/>
                  <a:gd name="T82" fmla="*/ 140 w 303"/>
                  <a:gd name="T83" fmla="*/ 243 h 448"/>
                  <a:gd name="T84" fmla="*/ 150 w 303"/>
                  <a:gd name="T85" fmla="*/ 236 h 448"/>
                  <a:gd name="T86" fmla="*/ 153 w 303"/>
                  <a:gd name="T87" fmla="*/ 246 h 448"/>
                  <a:gd name="T88" fmla="*/ 169 w 303"/>
                  <a:gd name="T89" fmla="*/ 253 h 448"/>
                  <a:gd name="T90" fmla="*/ 167 w 303"/>
                  <a:gd name="T91" fmla="*/ 236 h 448"/>
                  <a:gd name="T92" fmla="*/ 176 w 303"/>
                  <a:gd name="T93" fmla="*/ 231 h 448"/>
                  <a:gd name="T94" fmla="*/ 192 w 303"/>
                  <a:gd name="T95" fmla="*/ 236 h 448"/>
                  <a:gd name="T96" fmla="*/ 196 w 303"/>
                  <a:gd name="T97" fmla="*/ 223 h 448"/>
                  <a:gd name="T98" fmla="*/ 199 w 303"/>
                  <a:gd name="T99" fmla="*/ 227 h 448"/>
                  <a:gd name="T100" fmla="*/ 202 w 303"/>
                  <a:gd name="T101" fmla="*/ 211 h 448"/>
                  <a:gd name="T102" fmla="*/ 209 w 303"/>
                  <a:gd name="T103" fmla="*/ 211 h 448"/>
                  <a:gd name="T104" fmla="*/ 221 w 303"/>
                  <a:gd name="T105" fmla="*/ 204 h 448"/>
                  <a:gd name="T106" fmla="*/ 226 w 303"/>
                  <a:gd name="T107" fmla="*/ 202 h 448"/>
                  <a:gd name="T108" fmla="*/ 235 w 303"/>
                  <a:gd name="T109" fmla="*/ 192 h 448"/>
                  <a:gd name="T110" fmla="*/ 236 w 303"/>
                  <a:gd name="T111" fmla="*/ 173 h 448"/>
                  <a:gd name="T112" fmla="*/ 173 w 303"/>
                  <a:gd name="T113" fmla="*/ 242 h 448"/>
                  <a:gd name="T114" fmla="*/ 186 w 303"/>
                  <a:gd name="T115" fmla="*/ 237 h 448"/>
                  <a:gd name="T116" fmla="*/ 255 w 303"/>
                  <a:gd name="T117" fmla="*/ 176 h 448"/>
                  <a:gd name="T118" fmla="*/ 251 w 303"/>
                  <a:gd name="T119" fmla="*/ 187 h 448"/>
                  <a:gd name="T120" fmla="*/ 257 w 303"/>
                  <a:gd name="T121" fmla="*/ 183 h 44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03" h="448">
                    <a:moveTo>
                      <a:pt x="279" y="204"/>
                    </a:moveTo>
                    <a:lnTo>
                      <a:pt x="273" y="210"/>
                    </a:lnTo>
                    <a:lnTo>
                      <a:pt x="268" y="204"/>
                    </a:lnTo>
                    <a:lnTo>
                      <a:pt x="276" y="195"/>
                    </a:lnTo>
                    <a:lnTo>
                      <a:pt x="264" y="183"/>
                    </a:lnTo>
                    <a:lnTo>
                      <a:pt x="263" y="181"/>
                    </a:lnTo>
                    <a:lnTo>
                      <a:pt x="259" y="180"/>
                    </a:lnTo>
                    <a:lnTo>
                      <a:pt x="255" y="180"/>
                    </a:lnTo>
                    <a:lnTo>
                      <a:pt x="249" y="186"/>
                    </a:lnTo>
                    <a:lnTo>
                      <a:pt x="242" y="180"/>
                    </a:lnTo>
                    <a:lnTo>
                      <a:pt x="240" y="173"/>
                    </a:lnTo>
                    <a:lnTo>
                      <a:pt x="240" y="167"/>
                    </a:lnTo>
                    <a:lnTo>
                      <a:pt x="234" y="161"/>
                    </a:lnTo>
                    <a:lnTo>
                      <a:pt x="233" y="156"/>
                    </a:lnTo>
                    <a:lnTo>
                      <a:pt x="234" y="149"/>
                    </a:lnTo>
                    <a:lnTo>
                      <a:pt x="230" y="145"/>
                    </a:lnTo>
                    <a:lnTo>
                      <a:pt x="225" y="148"/>
                    </a:lnTo>
                    <a:lnTo>
                      <a:pt x="218" y="148"/>
                    </a:lnTo>
                    <a:lnTo>
                      <a:pt x="211" y="144"/>
                    </a:lnTo>
                    <a:lnTo>
                      <a:pt x="204" y="145"/>
                    </a:lnTo>
                    <a:lnTo>
                      <a:pt x="203" y="138"/>
                    </a:lnTo>
                    <a:lnTo>
                      <a:pt x="203" y="133"/>
                    </a:lnTo>
                    <a:lnTo>
                      <a:pt x="200" y="127"/>
                    </a:lnTo>
                    <a:lnTo>
                      <a:pt x="200" y="121"/>
                    </a:lnTo>
                    <a:lnTo>
                      <a:pt x="192" y="100"/>
                    </a:lnTo>
                    <a:lnTo>
                      <a:pt x="165" y="18"/>
                    </a:lnTo>
                    <a:lnTo>
                      <a:pt x="160" y="16"/>
                    </a:lnTo>
                    <a:lnTo>
                      <a:pt x="148" y="7"/>
                    </a:lnTo>
                    <a:lnTo>
                      <a:pt x="134" y="1"/>
                    </a:lnTo>
                    <a:lnTo>
                      <a:pt x="129" y="0"/>
                    </a:lnTo>
                    <a:lnTo>
                      <a:pt x="121" y="3"/>
                    </a:lnTo>
                    <a:lnTo>
                      <a:pt x="116" y="10"/>
                    </a:lnTo>
                    <a:lnTo>
                      <a:pt x="110" y="12"/>
                    </a:lnTo>
                    <a:lnTo>
                      <a:pt x="104" y="19"/>
                    </a:lnTo>
                    <a:lnTo>
                      <a:pt x="99" y="22"/>
                    </a:lnTo>
                    <a:lnTo>
                      <a:pt x="92" y="27"/>
                    </a:lnTo>
                    <a:lnTo>
                      <a:pt x="85" y="26"/>
                    </a:lnTo>
                    <a:lnTo>
                      <a:pt x="79" y="20"/>
                    </a:lnTo>
                    <a:lnTo>
                      <a:pt x="74" y="8"/>
                    </a:lnTo>
                    <a:lnTo>
                      <a:pt x="69" y="7"/>
                    </a:lnTo>
                    <a:lnTo>
                      <a:pt x="62" y="8"/>
                    </a:lnTo>
                    <a:lnTo>
                      <a:pt x="34" y="94"/>
                    </a:lnTo>
                    <a:lnTo>
                      <a:pt x="38" y="119"/>
                    </a:lnTo>
                    <a:lnTo>
                      <a:pt x="33" y="129"/>
                    </a:lnTo>
                    <a:lnTo>
                      <a:pt x="30" y="148"/>
                    </a:lnTo>
                    <a:lnTo>
                      <a:pt x="33" y="153"/>
                    </a:lnTo>
                    <a:lnTo>
                      <a:pt x="33" y="167"/>
                    </a:lnTo>
                    <a:lnTo>
                      <a:pt x="38" y="172"/>
                    </a:lnTo>
                    <a:lnTo>
                      <a:pt x="31" y="186"/>
                    </a:lnTo>
                    <a:lnTo>
                      <a:pt x="34" y="190"/>
                    </a:lnTo>
                    <a:lnTo>
                      <a:pt x="24" y="203"/>
                    </a:lnTo>
                    <a:lnTo>
                      <a:pt x="20" y="209"/>
                    </a:lnTo>
                    <a:lnTo>
                      <a:pt x="19" y="215"/>
                    </a:lnTo>
                    <a:lnTo>
                      <a:pt x="18" y="217"/>
                    </a:lnTo>
                    <a:lnTo>
                      <a:pt x="24" y="229"/>
                    </a:lnTo>
                    <a:lnTo>
                      <a:pt x="19" y="226"/>
                    </a:lnTo>
                    <a:lnTo>
                      <a:pt x="16" y="227"/>
                    </a:lnTo>
                    <a:lnTo>
                      <a:pt x="16" y="233"/>
                    </a:lnTo>
                    <a:lnTo>
                      <a:pt x="16" y="240"/>
                    </a:lnTo>
                    <a:lnTo>
                      <a:pt x="11" y="241"/>
                    </a:lnTo>
                    <a:lnTo>
                      <a:pt x="5" y="238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7" y="389"/>
                    </a:lnTo>
                    <a:lnTo>
                      <a:pt x="54" y="407"/>
                    </a:lnTo>
                    <a:lnTo>
                      <a:pt x="54" y="413"/>
                    </a:lnTo>
                    <a:lnTo>
                      <a:pt x="57" y="420"/>
                    </a:lnTo>
                    <a:lnTo>
                      <a:pt x="60" y="425"/>
                    </a:lnTo>
                    <a:lnTo>
                      <a:pt x="65" y="430"/>
                    </a:lnTo>
                    <a:lnTo>
                      <a:pt x="72" y="435"/>
                    </a:lnTo>
                    <a:lnTo>
                      <a:pt x="73" y="440"/>
                    </a:lnTo>
                    <a:lnTo>
                      <a:pt x="79" y="447"/>
                    </a:lnTo>
                    <a:lnTo>
                      <a:pt x="81" y="448"/>
                    </a:lnTo>
                    <a:lnTo>
                      <a:pt x="87" y="441"/>
                    </a:lnTo>
                    <a:lnTo>
                      <a:pt x="89" y="435"/>
                    </a:lnTo>
                    <a:lnTo>
                      <a:pt x="88" y="429"/>
                    </a:lnTo>
                    <a:lnTo>
                      <a:pt x="88" y="422"/>
                    </a:lnTo>
                    <a:lnTo>
                      <a:pt x="93" y="417"/>
                    </a:lnTo>
                    <a:lnTo>
                      <a:pt x="99" y="405"/>
                    </a:lnTo>
                    <a:lnTo>
                      <a:pt x="96" y="399"/>
                    </a:lnTo>
                    <a:lnTo>
                      <a:pt x="104" y="386"/>
                    </a:lnTo>
                    <a:lnTo>
                      <a:pt x="100" y="384"/>
                    </a:lnTo>
                    <a:lnTo>
                      <a:pt x="99" y="379"/>
                    </a:lnTo>
                    <a:lnTo>
                      <a:pt x="102" y="372"/>
                    </a:lnTo>
                    <a:lnTo>
                      <a:pt x="111" y="359"/>
                    </a:lnTo>
                    <a:lnTo>
                      <a:pt x="114" y="370"/>
                    </a:lnTo>
                    <a:lnTo>
                      <a:pt x="114" y="364"/>
                    </a:lnTo>
                    <a:lnTo>
                      <a:pt x="115" y="370"/>
                    </a:lnTo>
                    <a:lnTo>
                      <a:pt x="118" y="364"/>
                    </a:lnTo>
                    <a:lnTo>
                      <a:pt x="119" y="357"/>
                    </a:lnTo>
                    <a:lnTo>
                      <a:pt x="122" y="359"/>
                    </a:lnTo>
                    <a:lnTo>
                      <a:pt x="126" y="371"/>
                    </a:lnTo>
                    <a:lnTo>
                      <a:pt x="129" y="364"/>
                    </a:lnTo>
                    <a:lnTo>
                      <a:pt x="119" y="345"/>
                    </a:lnTo>
                    <a:lnTo>
                      <a:pt x="118" y="348"/>
                    </a:lnTo>
                    <a:lnTo>
                      <a:pt x="118" y="341"/>
                    </a:lnTo>
                    <a:lnTo>
                      <a:pt x="121" y="336"/>
                    </a:lnTo>
                    <a:lnTo>
                      <a:pt x="121" y="343"/>
                    </a:lnTo>
                    <a:lnTo>
                      <a:pt x="129" y="363"/>
                    </a:lnTo>
                    <a:lnTo>
                      <a:pt x="131" y="356"/>
                    </a:lnTo>
                    <a:lnTo>
                      <a:pt x="127" y="349"/>
                    </a:lnTo>
                    <a:lnTo>
                      <a:pt x="129" y="341"/>
                    </a:lnTo>
                    <a:lnTo>
                      <a:pt x="131" y="340"/>
                    </a:lnTo>
                    <a:lnTo>
                      <a:pt x="134" y="347"/>
                    </a:lnTo>
                    <a:lnTo>
                      <a:pt x="133" y="352"/>
                    </a:lnTo>
                    <a:lnTo>
                      <a:pt x="139" y="355"/>
                    </a:lnTo>
                    <a:lnTo>
                      <a:pt x="137" y="343"/>
                    </a:lnTo>
                    <a:lnTo>
                      <a:pt x="137" y="337"/>
                    </a:lnTo>
                    <a:lnTo>
                      <a:pt x="138" y="336"/>
                    </a:lnTo>
                    <a:lnTo>
                      <a:pt x="138" y="341"/>
                    </a:lnTo>
                    <a:lnTo>
                      <a:pt x="139" y="348"/>
                    </a:lnTo>
                    <a:lnTo>
                      <a:pt x="145" y="352"/>
                    </a:lnTo>
                    <a:lnTo>
                      <a:pt x="145" y="345"/>
                    </a:lnTo>
                    <a:lnTo>
                      <a:pt x="145" y="338"/>
                    </a:lnTo>
                    <a:lnTo>
                      <a:pt x="148" y="333"/>
                    </a:lnTo>
                    <a:lnTo>
                      <a:pt x="154" y="333"/>
                    </a:lnTo>
                    <a:lnTo>
                      <a:pt x="161" y="336"/>
                    </a:lnTo>
                    <a:lnTo>
                      <a:pt x="162" y="330"/>
                    </a:lnTo>
                    <a:lnTo>
                      <a:pt x="168" y="322"/>
                    </a:lnTo>
                    <a:lnTo>
                      <a:pt x="165" y="317"/>
                    </a:lnTo>
                    <a:lnTo>
                      <a:pt x="167" y="310"/>
                    </a:lnTo>
                    <a:lnTo>
                      <a:pt x="165" y="303"/>
                    </a:lnTo>
                    <a:lnTo>
                      <a:pt x="167" y="298"/>
                    </a:lnTo>
                    <a:lnTo>
                      <a:pt x="168" y="291"/>
                    </a:lnTo>
                    <a:lnTo>
                      <a:pt x="164" y="284"/>
                    </a:lnTo>
                    <a:lnTo>
                      <a:pt x="173" y="279"/>
                    </a:lnTo>
                    <a:lnTo>
                      <a:pt x="172" y="269"/>
                    </a:lnTo>
                    <a:lnTo>
                      <a:pt x="176" y="275"/>
                    </a:lnTo>
                    <a:lnTo>
                      <a:pt x="175" y="282"/>
                    </a:lnTo>
                    <a:lnTo>
                      <a:pt x="181" y="280"/>
                    </a:lnTo>
                    <a:lnTo>
                      <a:pt x="180" y="287"/>
                    </a:lnTo>
                    <a:lnTo>
                      <a:pt x="177" y="291"/>
                    </a:lnTo>
                    <a:lnTo>
                      <a:pt x="190" y="291"/>
                    </a:lnTo>
                    <a:lnTo>
                      <a:pt x="199" y="295"/>
                    </a:lnTo>
                    <a:lnTo>
                      <a:pt x="195" y="288"/>
                    </a:lnTo>
                    <a:lnTo>
                      <a:pt x="194" y="282"/>
                    </a:lnTo>
                    <a:lnTo>
                      <a:pt x="196" y="275"/>
                    </a:lnTo>
                    <a:lnTo>
                      <a:pt x="195" y="269"/>
                    </a:lnTo>
                    <a:lnTo>
                      <a:pt x="200" y="275"/>
                    </a:lnTo>
                    <a:lnTo>
                      <a:pt x="207" y="269"/>
                    </a:lnTo>
                    <a:lnTo>
                      <a:pt x="206" y="264"/>
                    </a:lnTo>
                    <a:lnTo>
                      <a:pt x="222" y="268"/>
                    </a:lnTo>
                    <a:lnTo>
                      <a:pt x="226" y="275"/>
                    </a:lnTo>
                    <a:lnTo>
                      <a:pt x="229" y="268"/>
                    </a:lnTo>
                    <a:lnTo>
                      <a:pt x="226" y="263"/>
                    </a:lnTo>
                    <a:lnTo>
                      <a:pt x="230" y="260"/>
                    </a:lnTo>
                    <a:lnTo>
                      <a:pt x="232" y="265"/>
                    </a:lnTo>
                    <a:lnTo>
                      <a:pt x="233" y="259"/>
                    </a:lnTo>
                    <a:lnTo>
                      <a:pt x="234" y="265"/>
                    </a:lnTo>
                    <a:lnTo>
                      <a:pt x="236" y="259"/>
                    </a:lnTo>
                    <a:lnTo>
                      <a:pt x="234" y="253"/>
                    </a:lnTo>
                    <a:lnTo>
                      <a:pt x="237" y="246"/>
                    </a:lnTo>
                    <a:lnTo>
                      <a:pt x="242" y="252"/>
                    </a:lnTo>
                    <a:lnTo>
                      <a:pt x="246" y="253"/>
                    </a:lnTo>
                    <a:lnTo>
                      <a:pt x="246" y="246"/>
                    </a:lnTo>
                    <a:lnTo>
                      <a:pt x="253" y="246"/>
                    </a:lnTo>
                    <a:lnTo>
                      <a:pt x="253" y="241"/>
                    </a:lnTo>
                    <a:lnTo>
                      <a:pt x="259" y="238"/>
                    </a:lnTo>
                    <a:lnTo>
                      <a:pt x="259" y="234"/>
                    </a:lnTo>
                    <a:lnTo>
                      <a:pt x="265" y="236"/>
                    </a:lnTo>
                    <a:lnTo>
                      <a:pt x="261" y="229"/>
                    </a:lnTo>
                    <a:lnTo>
                      <a:pt x="271" y="230"/>
                    </a:lnTo>
                    <a:lnTo>
                      <a:pt x="276" y="225"/>
                    </a:lnTo>
                    <a:lnTo>
                      <a:pt x="283" y="214"/>
                    </a:lnTo>
                    <a:lnTo>
                      <a:pt x="284" y="207"/>
                    </a:lnTo>
                    <a:lnTo>
                      <a:pt x="278" y="202"/>
                    </a:lnTo>
                    <a:lnTo>
                      <a:pt x="279" y="204"/>
                    </a:lnTo>
                    <a:close/>
                    <a:moveTo>
                      <a:pt x="210" y="271"/>
                    </a:moveTo>
                    <a:lnTo>
                      <a:pt x="203" y="283"/>
                    </a:lnTo>
                    <a:lnTo>
                      <a:pt x="204" y="288"/>
                    </a:lnTo>
                    <a:lnTo>
                      <a:pt x="218" y="283"/>
                    </a:lnTo>
                    <a:lnTo>
                      <a:pt x="219" y="276"/>
                    </a:lnTo>
                    <a:lnTo>
                      <a:pt x="213" y="271"/>
                    </a:lnTo>
                    <a:lnTo>
                      <a:pt x="210" y="271"/>
                    </a:lnTo>
                    <a:close/>
                    <a:moveTo>
                      <a:pt x="299" y="206"/>
                    </a:moveTo>
                    <a:lnTo>
                      <a:pt x="299" y="206"/>
                    </a:lnTo>
                    <a:lnTo>
                      <a:pt x="295" y="211"/>
                    </a:lnTo>
                    <a:lnTo>
                      <a:pt x="295" y="218"/>
                    </a:lnTo>
                    <a:lnTo>
                      <a:pt x="298" y="225"/>
                    </a:lnTo>
                    <a:lnTo>
                      <a:pt x="303" y="218"/>
                    </a:lnTo>
                    <a:lnTo>
                      <a:pt x="303" y="213"/>
                    </a:lnTo>
                    <a:lnTo>
                      <a:pt x="299" y="206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D5F8FF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B5259633-2000-4070-AD15-9B2DD02F1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7346" y="3265487"/>
                <a:ext cx="204788" cy="195263"/>
              </a:xfrm>
              <a:custGeom>
                <a:avLst/>
                <a:gdLst>
                  <a:gd name="T0" fmla="*/ 114 w 134"/>
                  <a:gd name="T1" fmla="*/ 42 h 128"/>
                  <a:gd name="T2" fmla="*/ 104 w 134"/>
                  <a:gd name="T3" fmla="*/ 0 h 128"/>
                  <a:gd name="T4" fmla="*/ 100 w 134"/>
                  <a:gd name="T5" fmla="*/ 0 h 128"/>
                  <a:gd name="T6" fmla="*/ 90 w 134"/>
                  <a:gd name="T7" fmla="*/ 1 h 128"/>
                  <a:gd name="T8" fmla="*/ 61 w 134"/>
                  <a:gd name="T9" fmla="*/ 10 h 128"/>
                  <a:gd name="T10" fmla="*/ 56 w 134"/>
                  <a:gd name="T11" fmla="*/ 12 h 128"/>
                  <a:gd name="T12" fmla="*/ 52 w 134"/>
                  <a:gd name="T13" fmla="*/ 12 h 128"/>
                  <a:gd name="T14" fmla="*/ 40 w 134"/>
                  <a:gd name="T15" fmla="*/ 13 h 128"/>
                  <a:gd name="T16" fmla="*/ 37 w 134"/>
                  <a:gd name="T17" fmla="*/ 13 h 128"/>
                  <a:gd name="T18" fmla="*/ 0 w 134"/>
                  <a:gd name="T19" fmla="*/ 21 h 128"/>
                  <a:gd name="T20" fmla="*/ 13 w 134"/>
                  <a:gd name="T21" fmla="*/ 82 h 128"/>
                  <a:gd name="T22" fmla="*/ 14 w 134"/>
                  <a:gd name="T23" fmla="*/ 86 h 128"/>
                  <a:gd name="T24" fmla="*/ 14 w 134"/>
                  <a:gd name="T25" fmla="*/ 93 h 128"/>
                  <a:gd name="T26" fmla="*/ 7 w 134"/>
                  <a:gd name="T27" fmla="*/ 103 h 128"/>
                  <a:gd name="T28" fmla="*/ 7 w 134"/>
                  <a:gd name="T29" fmla="*/ 105 h 128"/>
                  <a:gd name="T30" fmla="*/ 13 w 134"/>
                  <a:gd name="T31" fmla="*/ 109 h 128"/>
                  <a:gd name="T32" fmla="*/ 15 w 134"/>
                  <a:gd name="T33" fmla="*/ 108 h 128"/>
                  <a:gd name="T34" fmla="*/ 28 w 134"/>
                  <a:gd name="T35" fmla="*/ 97 h 128"/>
                  <a:gd name="T36" fmla="*/ 34 w 134"/>
                  <a:gd name="T37" fmla="*/ 94 h 128"/>
                  <a:gd name="T38" fmla="*/ 37 w 134"/>
                  <a:gd name="T39" fmla="*/ 88 h 128"/>
                  <a:gd name="T40" fmla="*/ 39 w 134"/>
                  <a:gd name="T41" fmla="*/ 90 h 128"/>
                  <a:gd name="T42" fmla="*/ 48 w 134"/>
                  <a:gd name="T43" fmla="*/ 80 h 128"/>
                  <a:gd name="T44" fmla="*/ 55 w 134"/>
                  <a:gd name="T45" fmla="*/ 79 h 128"/>
                  <a:gd name="T46" fmla="*/ 59 w 134"/>
                  <a:gd name="T47" fmla="*/ 77 h 128"/>
                  <a:gd name="T48" fmla="*/ 64 w 134"/>
                  <a:gd name="T49" fmla="*/ 77 h 128"/>
                  <a:gd name="T50" fmla="*/ 66 w 134"/>
                  <a:gd name="T51" fmla="*/ 73 h 128"/>
                  <a:gd name="T52" fmla="*/ 84 w 134"/>
                  <a:gd name="T53" fmla="*/ 69 h 128"/>
                  <a:gd name="T54" fmla="*/ 84 w 134"/>
                  <a:gd name="T55" fmla="*/ 65 h 128"/>
                  <a:gd name="T56" fmla="*/ 82 w 134"/>
                  <a:gd name="T57" fmla="*/ 62 h 128"/>
                  <a:gd name="T58" fmla="*/ 84 w 134"/>
                  <a:gd name="T59" fmla="*/ 62 h 128"/>
                  <a:gd name="T60" fmla="*/ 84 w 134"/>
                  <a:gd name="T61" fmla="*/ 65 h 128"/>
                  <a:gd name="T62" fmla="*/ 90 w 134"/>
                  <a:gd name="T63" fmla="*/ 65 h 128"/>
                  <a:gd name="T64" fmla="*/ 101 w 134"/>
                  <a:gd name="T65" fmla="*/ 59 h 128"/>
                  <a:gd name="T66" fmla="*/ 112 w 134"/>
                  <a:gd name="T67" fmla="*/ 56 h 128"/>
                  <a:gd name="T68" fmla="*/ 114 w 134"/>
                  <a:gd name="T69" fmla="*/ 57 h 128"/>
                  <a:gd name="T70" fmla="*/ 114 w 134"/>
                  <a:gd name="T71" fmla="*/ 55 h 128"/>
                  <a:gd name="T72" fmla="*/ 113 w 134"/>
                  <a:gd name="T73" fmla="*/ 52 h 128"/>
                  <a:gd name="T74" fmla="*/ 115 w 134"/>
                  <a:gd name="T75" fmla="*/ 48 h 128"/>
                  <a:gd name="T76" fmla="*/ 114 w 134"/>
                  <a:gd name="T77" fmla="*/ 42 h 12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34" h="128">
                    <a:moveTo>
                      <a:pt x="133" y="50"/>
                    </a:moveTo>
                    <a:lnTo>
                      <a:pt x="120" y="0"/>
                    </a:lnTo>
                    <a:lnTo>
                      <a:pt x="116" y="0"/>
                    </a:lnTo>
                    <a:lnTo>
                      <a:pt x="106" y="1"/>
                    </a:lnTo>
                    <a:lnTo>
                      <a:pt x="71" y="10"/>
                    </a:lnTo>
                    <a:lnTo>
                      <a:pt x="64" y="13"/>
                    </a:lnTo>
                    <a:lnTo>
                      <a:pt x="60" y="13"/>
                    </a:lnTo>
                    <a:lnTo>
                      <a:pt x="48" y="17"/>
                    </a:lnTo>
                    <a:lnTo>
                      <a:pt x="42" y="17"/>
                    </a:lnTo>
                    <a:lnTo>
                      <a:pt x="0" y="25"/>
                    </a:lnTo>
                    <a:lnTo>
                      <a:pt x="14" y="96"/>
                    </a:lnTo>
                    <a:lnTo>
                      <a:pt x="18" y="102"/>
                    </a:lnTo>
                    <a:lnTo>
                      <a:pt x="18" y="109"/>
                    </a:lnTo>
                    <a:lnTo>
                      <a:pt x="7" y="120"/>
                    </a:lnTo>
                    <a:lnTo>
                      <a:pt x="7" y="123"/>
                    </a:lnTo>
                    <a:lnTo>
                      <a:pt x="14" y="128"/>
                    </a:lnTo>
                    <a:lnTo>
                      <a:pt x="19" y="127"/>
                    </a:lnTo>
                    <a:lnTo>
                      <a:pt x="32" y="113"/>
                    </a:lnTo>
                    <a:lnTo>
                      <a:pt x="38" y="110"/>
                    </a:lnTo>
                    <a:lnTo>
                      <a:pt x="42" y="104"/>
                    </a:lnTo>
                    <a:lnTo>
                      <a:pt x="46" y="106"/>
                    </a:lnTo>
                    <a:lnTo>
                      <a:pt x="56" y="93"/>
                    </a:lnTo>
                    <a:lnTo>
                      <a:pt x="63" y="92"/>
                    </a:lnTo>
                    <a:lnTo>
                      <a:pt x="68" y="89"/>
                    </a:lnTo>
                    <a:lnTo>
                      <a:pt x="75" y="89"/>
                    </a:lnTo>
                    <a:lnTo>
                      <a:pt x="78" y="85"/>
                    </a:lnTo>
                    <a:lnTo>
                      <a:pt x="98" y="81"/>
                    </a:lnTo>
                    <a:lnTo>
                      <a:pt x="98" y="77"/>
                    </a:lnTo>
                    <a:lnTo>
                      <a:pt x="95" y="73"/>
                    </a:lnTo>
                    <a:lnTo>
                      <a:pt x="98" y="74"/>
                    </a:lnTo>
                    <a:lnTo>
                      <a:pt x="98" y="77"/>
                    </a:lnTo>
                    <a:lnTo>
                      <a:pt x="105" y="77"/>
                    </a:lnTo>
                    <a:lnTo>
                      <a:pt x="117" y="69"/>
                    </a:lnTo>
                    <a:lnTo>
                      <a:pt x="130" y="64"/>
                    </a:lnTo>
                    <a:lnTo>
                      <a:pt x="133" y="66"/>
                    </a:lnTo>
                    <a:lnTo>
                      <a:pt x="133" y="63"/>
                    </a:lnTo>
                    <a:lnTo>
                      <a:pt x="132" y="60"/>
                    </a:lnTo>
                    <a:lnTo>
                      <a:pt x="134" y="56"/>
                    </a:lnTo>
                    <a:lnTo>
                      <a:pt x="133" y="50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D5F8FF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US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8" name="Rectangle 101">
              <a:extLst>
                <a:ext uri="{FF2B5EF4-FFF2-40B4-BE49-F238E27FC236}">
                  <a16:creationId xmlns:a16="http://schemas.microsoft.com/office/drawing/2014/main" id="{06D68189-2DE6-4002-8A49-8013793EB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4392" y="4735566"/>
              <a:ext cx="722558" cy="19443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0738">
                <a:spcBef>
                  <a:spcPct val="5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CT</a:t>
              </a:r>
            </a:p>
          </p:txBody>
        </p:sp>
        <p:sp>
          <p:nvSpPr>
            <p:cNvPr id="49" name="Rectangle 102">
              <a:extLst>
                <a:ext uri="{FF2B5EF4-FFF2-40B4-BE49-F238E27FC236}">
                  <a16:creationId xmlns:a16="http://schemas.microsoft.com/office/drawing/2014/main" id="{4D3BEE5E-6B9C-4282-9DE4-60ADB0677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092" y="4475381"/>
              <a:ext cx="307459" cy="19443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0738">
                <a:spcBef>
                  <a:spcPct val="5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RI</a:t>
              </a:r>
            </a:p>
          </p:txBody>
        </p:sp>
        <p:sp>
          <p:nvSpPr>
            <p:cNvPr id="50" name="Rectangle 103">
              <a:extLst>
                <a:ext uri="{FF2B5EF4-FFF2-40B4-BE49-F238E27FC236}">
                  <a16:creationId xmlns:a16="http://schemas.microsoft.com/office/drawing/2014/main" id="{045E19F2-7B2A-42BE-9086-1B92AA9888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06267" flipV="1">
              <a:off x="8065513" y="4241544"/>
              <a:ext cx="864018" cy="19443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0" tIns="0" rIns="0" bIns="0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0738">
                <a:spcBef>
                  <a:spcPct val="5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MA</a:t>
              </a:r>
            </a:p>
          </p:txBody>
        </p:sp>
        <p:sp>
          <p:nvSpPr>
            <p:cNvPr id="51" name="Rectangle 104">
              <a:extLst>
                <a:ext uri="{FF2B5EF4-FFF2-40B4-BE49-F238E27FC236}">
                  <a16:creationId xmlns:a16="http://schemas.microsoft.com/office/drawing/2014/main" id="{D7ADD7AF-BA37-49C1-9D00-CB7C543BF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6734" y="2386385"/>
              <a:ext cx="720726" cy="194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0738">
                <a:spcBef>
                  <a:spcPct val="5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52" name="Rectangle 105">
              <a:extLst>
                <a:ext uri="{FF2B5EF4-FFF2-40B4-BE49-F238E27FC236}">
                  <a16:creationId xmlns:a16="http://schemas.microsoft.com/office/drawing/2014/main" id="{DC31B83D-6E11-40C7-BFA3-EC2620B73CD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380297" y="3188949"/>
              <a:ext cx="506026" cy="194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0738">
                <a:spcBef>
                  <a:spcPct val="5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VT</a:t>
              </a:r>
            </a:p>
          </p:txBody>
        </p:sp>
        <p:sp>
          <p:nvSpPr>
            <p:cNvPr id="53" name="Rectangle 106">
              <a:extLst>
                <a:ext uri="{FF2B5EF4-FFF2-40B4-BE49-F238E27FC236}">
                  <a16:creationId xmlns:a16="http://schemas.microsoft.com/office/drawing/2014/main" id="{5EC6157B-1F8F-483F-89CB-0A5A356F9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402" y="3463511"/>
              <a:ext cx="478365" cy="194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0738">
                <a:spcBef>
                  <a:spcPct val="5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solidFill>
                    <a:schemeClr val="bg1"/>
                  </a:solidFill>
                </a:rPr>
                <a:t>NH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5E3044-69CA-40F3-8422-3AFF8D3308C5}"/>
              </a:ext>
            </a:extLst>
          </p:cNvPr>
          <p:cNvSpPr txBox="1"/>
          <p:nvPr/>
        </p:nvSpPr>
        <p:spPr>
          <a:xfrm>
            <a:off x="945397" y="1475737"/>
            <a:ext cx="2938372" cy="461665"/>
          </a:xfrm>
          <a:prstGeom prst="wedgeRectCallout">
            <a:avLst>
              <a:gd name="adj1" fmla="val 89788"/>
              <a:gd name="adj2" fmla="val 51342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00A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3,000 (27%)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78F9EA-961C-420C-8089-03349216852C}"/>
              </a:ext>
            </a:extLst>
          </p:cNvPr>
          <p:cNvSpPr txBox="1"/>
          <p:nvPr/>
        </p:nvSpPr>
        <p:spPr>
          <a:xfrm>
            <a:off x="256815" y="3217418"/>
            <a:ext cx="2308289" cy="461665"/>
          </a:xfrm>
          <a:prstGeom prst="wedgeRectCallout">
            <a:avLst>
              <a:gd name="adj1" fmla="val 92743"/>
              <a:gd name="adj2" fmla="val 65977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00A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800 (10%)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B63820-B417-45EB-8BD5-6753B1D73C19}"/>
              </a:ext>
            </a:extLst>
          </p:cNvPr>
          <p:cNvSpPr txBox="1"/>
          <p:nvPr/>
        </p:nvSpPr>
        <p:spPr>
          <a:xfrm>
            <a:off x="142624" y="6169620"/>
            <a:ext cx="2422481" cy="461665"/>
          </a:xfrm>
          <a:prstGeom prst="wedgeRectCallout">
            <a:avLst>
              <a:gd name="adj1" fmla="val 125925"/>
              <a:gd name="adj2" fmla="val -74480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00A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6,800 (32%)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B5C6D-CA8B-43B9-A014-6F7CC94E8877}"/>
              </a:ext>
            </a:extLst>
          </p:cNvPr>
          <p:cNvSpPr txBox="1"/>
          <p:nvPr/>
        </p:nvSpPr>
        <p:spPr>
          <a:xfrm>
            <a:off x="9021609" y="5938788"/>
            <a:ext cx="2791930" cy="461665"/>
          </a:xfrm>
          <a:prstGeom prst="wedgeRectCallout">
            <a:avLst>
              <a:gd name="adj1" fmla="val -157241"/>
              <a:gd name="adj2" fmla="val -110328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00A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1,000 (17%)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0B8712-53AC-4136-B7FB-CD26917BDB6B}"/>
              </a:ext>
            </a:extLst>
          </p:cNvPr>
          <p:cNvSpPr txBox="1"/>
          <p:nvPr/>
        </p:nvSpPr>
        <p:spPr>
          <a:xfrm>
            <a:off x="9198526" y="3487274"/>
            <a:ext cx="2648615" cy="461665"/>
          </a:xfrm>
          <a:prstGeom prst="wedgeRectCallout">
            <a:avLst>
              <a:gd name="adj1" fmla="val -196213"/>
              <a:gd name="adj2" fmla="val 317695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00A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10,800 (15%)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FD6A41-E7A3-424C-901D-B0E6DE983241}"/>
              </a:ext>
            </a:extLst>
          </p:cNvPr>
          <p:cNvSpPr txBox="1"/>
          <p:nvPr/>
        </p:nvSpPr>
        <p:spPr>
          <a:xfrm>
            <a:off x="8931387" y="1766791"/>
            <a:ext cx="2791930" cy="461665"/>
          </a:xfrm>
          <a:prstGeom prst="wedgeRectCallout">
            <a:avLst>
              <a:gd name="adj1" fmla="val -128583"/>
              <a:gd name="adj2" fmla="val 157156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00A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2,700 (30%)</a:t>
            </a:r>
          </a:p>
        </p:txBody>
      </p:sp>
    </p:spTree>
    <p:extLst>
      <p:ext uri="{BB962C8B-B14F-4D97-AF65-F5344CB8AC3E}">
        <p14:creationId xmlns:p14="http://schemas.microsoft.com/office/powerpoint/2010/main" val="13079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38E06A62-7BFD-4B0E-A974-389567ECF76A}"/>
              </a:ext>
            </a:extLst>
          </p:cNvPr>
          <p:cNvGrpSpPr/>
          <p:nvPr/>
        </p:nvGrpSpPr>
        <p:grpSpPr>
          <a:xfrm>
            <a:off x="1264555" y="1377511"/>
            <a:ext cx="2872205" cy="1843453"/>
            <a:chOff x="1282700" y="4464631"/>
            <a:chExt cx="2872205" cy="1843453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AB70FC6-97C7-48A9-A237-53FC9CC85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553" t="36469" r="13203" b="50000"/>
            <a:stretch/>
          </p:blipFill>
          <p:spPr>
            <a:xfrm>
              <a:off x="1282700" y="4728462"/>
              <a:ext cx="2872205" cy="1313604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66027-E8B4-4DB3-B5A9-1E4F260EDEE0}"/>
                </a:ext>
              </a:extLst>
            </p:cNvPr>
            <p:cNvSpPr txBox="1"/>
            <p:nvPr/>
          </p:nvSpPr>
          <p:spPr>
            <a:xfrm>
              <a:off x="1720041" y="6000307"/>
              <a:ext cx="2180162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Transportation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5975B5B-26FB-472B-BDB8-3E052CED3A04}"/>
                </a:ext>
              </a:extLst>
            </p:cNvPr>
            <p:cNvSpPr txBox="1"/>
            <p:nvPr/>
          </p:nvSpPr>
          <p:spPr>
            <a:xfrm>
              <a:off x="2694397" y="4464631"/>
              <a:ext cx="973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29%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7635A9-6E5F-4BC8-9C75-0688829727C7}"/>
              </a:ext>
            </a:extLst>
          </p:cNvPr>
          <p:cNvGrpSpPr/>
          <p:nvPr/>
        </p:nvGrpSpPr>
        <p:grpSpPr>
          <a:xfrm>
            <a:off x="73610" y="35953"/>
            <a:ext cx="12103100" cy="1023793"/>
            <a:chOff x="1282700" y="-8919"/>
            <a:chExt cx="10909300" cy="10237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3B0ED8-AAE4-49D2-8467-1B7BF3430A60}"/>
                </a:ext>
              </a:extLst>
            </p:cNvPr>
            <p:cNvSpPr/>
            <p:nvPr/>
          </p:nvSpPr>
          <p:spPr>
            <a:xfrm>
              <a:off x="1282700" y="-8919"/>
              <a:ext cx="10909300" cy="1023793"/>
            </a:xfrm>
            <a:prstGeom prst="rect">
              <a:avLst/>
            </a:prstGeom>
            <a:solidFill>
              <a:srgbClr val="004F8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9266ED7D-7567-4064-9DF0-2F58B4331A1E}"/>
                </a:ext>
              </a:extLst>
            </p:cNvPr>
            <p:cNvSpPr txBox="1">
              <a:spLocks/>
            </p:cNvSpPr>
            <p:nvPr/>
          </p:nvSpPr>
          <p:spPr>
            <a:xfrm>
              <a:off x="1998078" y="37170"/>
              <a:ext cx="9355722" cy="6537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3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BBCAA9-1EBD-4D1A-AA65-19B8174CD797}"/>
              </a:ext>
            </a:extLst>
          </p:cNvPr>
          <p:cNvSpPr txBox="1"/>
          <p:nvPr/>
        </p:nvSpPr>
        <p:spPr>
          <a:xfrm>
            <a:off x="1827254" y="272034"/>
            <a:ext cx="10001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 Sources by Economic Sector, US &amp; New England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91780-B44C-446D-A512-437971F0EC40}"/>
              </a:ext>
            </a:extLst>
          </p:cNvPr>
          <p:cNvGrpSpPr/>
          <p:nvPr/>
        </p:nvGrpSpPr>
        <p:grpSpPr>
          <a:xfrm>
            <a:off x="0" y="14145"/>
            <a:ext cx="1909178" cy="1023793"/>
            <a:chOff x="0" y="-3108"/>
            <a:chExt cx="1909178" cy="1023793"/>
          </a:xfrm>
        </p:grpSpPr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E392ECEE-A9F8-4BB2-B776-A9CD5A9BBDED}"/>
                </a:ext>
              </a:extLst>
            </p:cNvPr>
            <p:cNvSpPr/>
            <p:nvPr/>
          </p:nvSpPr>
          <p:spPr>
            <a:xfrm>
              <a:off x="0" y="-3108"/>
              <a:ext cx="1909178" cy="1023793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151C26-7918-4A05-9253-1ACE05F42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70237"/>
              <a:ext cx="1418876" cy="9123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54E806-36B1-4087-B538-D474DCF2889C}"/>
              </a:ext>
            </a:extLst>
          </p:cNvPr>
          <p:cNvSpPr txBox="1"/>
          <p:nvPr/>
        </p:nvSpPr>
        <p:spPr>
          <a:xfrm>
            <a:off x="183535" y="6574103"/>
            <a:ext cx="3787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EIA Website, accessed 02/18/20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217B9C-9B68-462D-B253-918939A8F054}"/>
              </a:ext>
            </a:extLst>
          </p:cNvPr>
          <p:cNvGrpSpPr/>
          <p:nvPr/>
        </p:nvGrpSpPr>
        <p:grpSpPr>
          <a:xfrm>
            <a:off x="1310165" y="3957358"/>
            <a:ext cx="2715501" cy="1803934"/>
            <a:chOff x="1439404" y="4504151"/>
            <a:chExt cx="2715501" cy="180393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D0082D4-61C4-4B78-AA03-C7820AA8B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553" t="36469" r="13203" b="50000"/>
            <a:stretch/>
          </p:blipFill>
          <p:spPr>
            <a:xfrm>
              <a:off x="1439404" y="4728462"/>
              <a:ext cx="2715501" cy="131360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8C53225-0E54-4DF4-B311-0CD680BF3D16}"/>
                </a:ext>
              </a:extLst>
            </p:cNvPr>
            <p:cNvSpPr txBox="1"/>
            <p:nvPr/>
          </p:nvSpPr>
          <p:spPr>
            <a:xfrm>
              <a:off x="1720041" y="6000308"/>
              <a:ext cx="2238656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Transportation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14FD22C-956C-48B2-9404-409B307CA31E}"/>
                </a:ext>
              </a:extLst>
            </p:cNvPr>
            <p:cNvSpPr txBox="1"/>
            <p:nvPr/>
          </p:nvSpPr>
          <p:spPr>
            <a:xfrm>
              <a:off x="2645220" y="4504151"/>
              <a:ext cx="8579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45%</a:t>
              </a:r>
            </a:p>
          </p:txBody>
        </p:sp>
      </p:grp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169152CC-8063-48F2-8EE8-028C123B6158}"/>
              </a:ext>
            </a:extLst>
          </p:cNvPr>
          <p:cNvSpPr/>
          <p:nvPr/>
        </p:nvSpPr>
        <p:spPr>
          <a:xfrm>
            <a:off x="439200" y="4431822"/>
            <a:ext cx="1196256" cy="1119126"/>
          </a:xfrm>
          <a:prstGeom prst="homePlate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rgbClr val="00A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NE</a:t>
            </a:r>
          </a:p>
          <a:p>
            <a:pPr algn="ctr"/>
            <a:r>
              <a:rPr lang="en-US" sz="1400" b="1" dirty="0"/>
              <a:t>(2016)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4B044E3-BA98-4DDA-8A6B-E57432C81613}"/>
              </a:ext>
            </a:extLst>
          </p:cNvPr>
          <p:cNvGrpSpPr/>
          <p:nvPr/>
        </p:nvGrpSpPr>
        <p:grpSpPr>
          <a:xfrm>
            <a:off x="10374555" y="3948282"/>
            <a:ext cx="1343541" cy="1798809"/>
            <a:chOff x="3971116" y="4360525"/>
            <a:chExt cx="1343541" cy="179880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025221C-2C07-42A2-9242-FBE4FC886D50}"/>
                </a:ext>
              </a:extLst>
            </p:cNvPr>
            <p:cNvSpPr txBox="1"/>
            <p:nvPr/>
          </p:nvSpPr>
          <p:spPr>
            <a:xfrm>
              <a:off x="3971116" y="5851557"/>
              <a:ext cx="1343541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B9E6F17-BCEA-4167-B222-1DFACF54B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805" t="59415" r="57895" b="23185"/>
            <a:stretch/>
          </p:blipFill>
          <p:spPr>
            <a:xfrm>
              <a:off x="3975413" y="4789387"/>
              <a:ext cx="1251361" cy="99568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E16124-4A34-40E0-8714-3B1407D7F89F}"/>
                </a:ext>
              </a:extLst>
            </p:cNvPr>
            <p:cNvSpPr txBox="1"/>
            <p:nvPr/>
          </p:nvSpPr>
          <p:spPr>
            <a:xfrm>
              <a:off x="4245067" y="4360525"/>
              <a:ext cx="973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17%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C8A0B8C-BA16-4598-83E8-207C7DBC3D35}"/>
              </a:ext>
            </a:extLst>
          </p:cNvPr>
          <p:cNvGrpSpPr/>
          <p:nvPr/>
        </p:nvGrpSpPr>
        <p:grpSpPr>
          <a:xfrm>
            <a:off x="3876271" y="4313697"/>
            <a:ext cx="2281492" cy="1453982"/>
            <a:chOff x="6170247" y="4663594"/>
            <a:chExt cx="1356796" cy="145398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50A95D2-1799-48F7-896D-A03E04534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632" t="30409" r="26904" b="18529"/>
            <a:stretch/>
          </p:blipFill>
          <p:spPr>
            <a:xfrm>
              <a:off x="6589464" y="5098193"/>
              <a:ext cx="275016" cy="70017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158D62E-4AB3-4C90-A97B-A7064823645B}"/>
                </a:ext>
              </a:extLst>
            </p:cNvPr>
            <p:cNvSpPr txBox="1"/>
            <p:nvPr/>
          </p:nvSpPr>
          <p:spPr>
            <a:xfrm>
              <a:off x="6553875" y="4663594"/>
              <a:ext cx="973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15%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6266DE5-0890-443F-BCDF-AC59507DD738}"/>
                </a:ext>
              </a:extLst>
            </p:cNvPr>
            <p:cNvSpPr txBox="1"/>
            <p:nvPr/>
          </p:nvSpPr>
          <p:spPr>
            <a:xfrm>
              <a:off x="6170247" y="5809799"/>
              <a:ext cx="1144756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Electricity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BBB7A3E-CD20-46EE-ACCC-5281CD6CFB1D}"/>
              </a:ext>
            </a:extLst>
          </p:cNvPr>
          <p:cNvGrpSpPr/>
          <p:nvPr/>
        </p:nvGrpSpPr>
        <p:grpSpPr>
          <a:xfrm>
            <a:off x="9012400" y="4071567"/>
            <a:ext cx="1297016" cy="1673132"/>
            <a:chOff x="7494365" y="4444443"/>
            <a:chExt cx="1297016" cy="16731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0CE916F-9873-4817-A1F3-ECCC265C8517}"/>
                </a:ext>
              </a:extLst>
            </p:cNvPr>
            <p:cNvSpPr txBox="1"/>
            <p:nvPr/>
          </p:nvSpPr>
          <p:spPr>
            <a:xfrm>
              <a:off x="7818720" y="4444443"/>
              <a:ext cx="820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10%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7DAA56C-DB47-492D-97D9-4DC86859DB9E}"/>
                </a:ext>
              </a:extLst>
            </p:cNvPr>
            <p:cNvSpPr txBox="1"/>
            <p:nvPr/>
          </p:nvSpPr>
          <p:spPr>
            <a:xfrm>
              <a:off x="7494365" y="5809798"/>
              <a:ext cx="1297016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Commercial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94C858A-26FC-4D1A-BF82-7C8207364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273" t="21375" r="20790" b="30622"/>
            <a:stretch/>
          </p:blipFill>
          <p:spPr>
            <a:xfrm>
              <a:off x="7748997" y="4953924"/>
              <a:ext cx="818592" cy="8206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1308348-C57C-4448-B8EB-C32686BA7867}"/>
              </a:ext>
            </a:extLst>
          </p:cNvPr>
          <p:cNvGrpSpPr/>
          <p:nvPr/>
        </p:nvGrpSpPr>
        <p:grpSpPr>
          <a:xfrm>
            <a:off x="5879892" y="4115534"/>
            <a:ext cx="1743944" cy="1635212"/>
            <a:chOff x="8842562" y="4548244"/>
            <a:chExt cx="1743944" cy="163521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4C009EB-40A7-4E81-A2EB-A872FEFE2119}"/>
                </a:ext>
              </a:extLst>
            </p:cNvPr>
            <p:cNvSpPr txBox="1"/>
            <p:nvPr/>
          </p:nvSpPr>
          <p:spPr>
            <a:xfrm>
              <a:off x="8842562" y="5875679"/>
              <a:ext cx="1743944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Industry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D06D604-7B09-4061-B26E-2C460B783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91" t="43830" r="43002" b="42289"/>
            <a:stretch/>
          </p:blipFill>
          <p:spPr>
            <a:xfrm>
              <a:off x="9370065" y="4893285"/>
              <a:ext cx="841310" cy="95201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C12289-8612-4A65-97A3-91DD32CCB3D7}"/>
                </a:ext>
              </a:extLst>
            </p:cNvPr>
            <p:cNvSpPr txBox="1"/>
            <p:nvPr/>
          </p:nvSpPr>
          <p:spPr>
            <a:xfrm>
              <a:off x="9448079" y="4548244"/>
              <a:ext cx="882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6%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41C6F7F-3C82-4677-9CF5-DE01F6FFE890}"/>
              </a:ext>
            </a:extLst>
          </p:cNvPr>
          <p:cNvGrpSpPr/>
          <p:nvPr/>
        </p:nvGrpSpPr>
        <p:grpSpPr>
          <a:xfrm>
            <a:off x="7680466" y="4307312"/>
            <a:ext cx="1297016" cy="1426799"/>
            <a:chOff x="8858250" y="4683873"/>
            <a:chExt cx="1297016" cy="1426799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10D65E5-ED0D-4655-9B2E-40E8E38BD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662" t="50753" r="54950" b="34328"/>
            <a:stretch/>
          </p:blipFill>
          <p:spPr>
            <a:xfrm>
              <a:off x="9050091" y="5101713"/>
              <a:ext cx="948252" cy="76601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29BBF6D-972B-4963-AFF2-2102150FAD1C}"/>
                </a:ext>
              </a:extLst>
            </p:cNvPr>
            <p:cNvSpPr txBox="1"/>
            <p:nvPr/>
          </p:nvSpPr>
          <p:spPr>
            <a:xfrm>
              <a:off x="8858250" y="5802895"/>
              <a:ext cx="1297016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Non-energy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CEC30DB-826F-4B23-8237-4836A266EA72}"/>
                </a:ext>
              </a:extLst>
            </p:cNvPr>
            <p:cNvSpPr txBox="1"/>
            <p:nvPr/>
          </p:nvSpPr>
          <p:spPr>
            <a:xfrm>
              <a:off x="9233305" y="4683873"/>
              <a:ext cx="882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7%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D28310E-A63B-44A2-BECA-C6CE374F80FD}"/>
              </a:ext>
            </a:extLst>
          </p:cNvPr>
          <p:cNvGrpSpPr/>
          <p:nvPr/>
        </p:nvGrpSpPr>
        <p:grpSpPr>
          <a:xfrm>
            <a:off x="3918387" y="1046019"/>
            <a:ext cx="1906665" cy="2178242"/>
            <a:chOff x="6130480" y="4025658"/>
            <a:chExt cx="1297016" cy="209191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AE064D4-748A-4381-A0E8-1D2341100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632" t="30409" r="26904" b="18529"/>
            <a:stretch/>
          </p:blipFill>
          <p:spPr>
            <a:xfrm>
              <a:off x="6366256" y="4406004"/>
              <a:ext cx="644144" cy="144555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DC1AFB2-C92C-4C0F-9905-408C80BB98FA}"/>
                </a:ext>
              </a:extLst>
            </p:cNvPr>
            <p:cNvSpPr txBox="1"/>
            <p:nvPr/>
          </p:nvSpPr>
          <p:spPr>
            <a:xfrm>
              <a:off x="6490240" y="4025658"/>
              <a:ext cx="882986" cy="502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28%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9826D0F-EAB9-4603-B54B-F34703A03383}"/>
                </a:ext>
              </a:extLst>
            </p:cNvPr>
            <p:cNvSpPr txBox="1"/>
            <p:nvPr/>
          </p:nvSpPr>
          <p:spPr>
            <a:xfrm>
              <a:off x="6130480" y="5809798"/>
              <a:ext cx="1297016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Electricity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E183A81-7F77-40BA-AC41-956A1BBEE3D9}"/>
              </a:ext>
            </a:extLst>
          </p:cNvPr>
          <p:cNvGrpSpPr/>
          <p:nvPr/>
        </p:nvGrpSpPr>
        <p:grpSpPr>
          <a:xfrm>
            <a:off x="9019333" y="1735853"/>
            <a:ext cx="1297016" cy="1459260"/>
            <a:chOff x="7497419" y="4661827"/>
            <a:chExt cx="1297016" cy="145926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442095E-175B-4686-B130-884ABC003E48}"/>
                </a:ext>
              </a:extLst>
            </p:cNvPr>
            <p:cNvSpPr txBox="1"/>
            <p:nvPr/>
          </p:nvSpPr>
          <p:spPr>
            <a:xfrm>
              <a:off x="7877224" y="4661827"/>
              <a:ext cx="882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6%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28944B5-2C5A-45A8-BEC4-5C6537440F12}"/>
                </a:ext>
              </a:extLst>
            </p:cNvPr>
            <p:cNvSpPr txBox="1"/>
            <p:nvPr/>
          </p:nvSpPr>
          <p:spPr>
            <a:xfrm>
              <a:off x="7497419" y="5841290"/>
              <a:ext cx="1297016" cy="27979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Commercial</a:t>
              </a: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FB599E9-8316-483A-A4BB-EFB6E2E3B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273" t="21375" r="20790" b="30622"/>
            <a:stretch/>
          </p:blipFill>
          <p:spPr>
            <a:xfrm>
              <a:off x="7877224" y="5215338"/>
              <a:ext cx="588340" cy="589837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6CB3A39-5376-4788-9869-CC87D6FA2879}"/>
              </a:ext>
            </a:extLst>
          </p:cNvPr>
          <p:cNvGrpSpPr/>
          <p:nvPr/>
        </p:nvGrpSpPr>
        <p:grpSpPr>
          <a:xfrm>
            <a:off x="7680466" y="1794131"/>
            <a:ext cx="1335813" cy="1403978"/>
            <a:chOff x="8858250" y="4706694"/>
            <a:chExt cx="1335813" cy="1403978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2942019-421A-41A9-A0E9-7FFC4C860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662" t="50753" r="54950" b="34328"/>
            <a:stretch/>
          </p:blipFill>
          <p:spPr>
            <a:xfrm>
              <a:off x="9050091" y="5101713"/>
              <a:ext cx="948252" cy="766012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E063657-4AD4-4B94-B1FA-D019501DC012}"/>
                </a:ext>
              </a:extLst>
            </p:cNvPr>
            <p:cNvSpPr txBox="1"/>
            <p:nvPr/>
          </p:nvSpPr>
          <p:spPr>
            <a:xfrm>
              <a:off x="8858250" y="5802895"/>
              <a:ext cx="1297016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Agriculture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257430E-2AF4-45E1-8B50-FFA2644E1D08}"/>
                </a:ext>
              </a:extLst>
            </p:cNvPr>
            <p:cNvSpPr txBox="1"/>
            <p:nvPr/>
          </p:nvSpPr>
          <p:spPr>
            <a:xfrm>
              <a:off x="9311077" y="4706694"/>
              <a:ext cx="882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9%</a:t>
              </a:r>
            </a:p>
          </p:txBody>
        </p:sp>
      </p:grp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2388889-EE60-4DD4-893C-15D5CA1A2F6B}"/>
              </a:ext>
            </a:extLst>
          </p:cNvPr>
          <p:cNvSpPr/>
          <p:nvPr/>
        </p:nvSpPr>
        <p:spPr>
          <a:xfrm>
            <a:off x="341355" y="1949780"/>
            <a:ext cx="1196256" cy="1065209"/>
          </a:xfrm>
          <a:prstGeom prst="homePlate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rgbClr val="00A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US</a:t>
            </a:r>
          </a:p>
          <a:p>
            <a:pPr algn="ctr"/>
            <a:r>
              <a:rPr lang="en-US" sz="1400" b="1" dirty="0"/>
              <a:t>(2017)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6C95EC-5900-4249-8C1F-6EE83E51B8A3}"/>
              </a:ext>
            </a:extLst>
          </p:cNvPr>
          <p:cNvGrpSpPr/>
          <p:nvPr/>
        </p:nvGrpSpPr>
        <p:grpSpPr>
          <a:xfrm>
            <a:off x="5872616" y="1215611"/>
            <a:ext cx="1776768" cy="1991310"/>
            <a:chOff x="5834120" y="1230982"/>
            <a:chExt cx="1776768" cy="1991310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D0F76C6D-8504-4BC3-9DC3-C69BA85F0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91" t="43830" r="43002" b="42289"/>
            <a:stretch/>
          </p:blipFill>
          <p:spPr>
            <a:xfrm>
              <a:off x="6167485" y="1318432"/>
              <a:ext cx="1214508" cy="1677862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876B034-0804-4FDB-893C-C2AE63F6BEF9}"/>
                </a:ext>
              </a:extLst>
            </p:cNvPr>
            <p:cNvSpPr txBox="1"/>
            <p:nvPr/>
          </p:nvSpPr>
          <p:spPr>
            <a:xfrm>
              <a:off x="6415975" y="1230982"/>
              <a:ext cx="1094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22%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0BC25E4-B29E-4DF3-88E0-9B5F0737FB8A}"/>
                </a:ext>
              </a:extLst>
            </p:cNvPr>
            <p:cNvSpPr txBox="1"/>
            <p:nvPr/>
          </p:nvSpPr>
          <p:spPr>
            <a:xfrm>
              <a:off x="5834120" y="2914515"/>
              <a:ext cx="1776768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Industry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B26DF38-1CDC-4FF4-860E-BE7FEAF14C0F}"/>
              </a:ext>
            </a:extLst>
          </p:cNvPr>
          <p:cNvGrpSpPr/>
          <p:nvPr/>
        </p:nvGrpSpPr>
        <p:grpSpPr>
          <a:xfrm>
            <a:off x="10370337" y="1865504"/>
            <a:ext cx="1297016" cy="1340121"/>
            <a:chOff x="10313596" y="1828776"/>
            <a:chExt cx="1297016" cy="134012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167F802-84CF-467F-88AE-16D9EEE3E4BD}"/>
                </a:ext>
              </a:extLst>
            </p:cNvPr>
            <p:cNvGrpSpPr/>
            <p:nvPr/>
          </p:nvGrpSpPr>
          <p:grpSpPr>
            <a:xfrm>
              <a:off x="10313596" y="2390539"/>
              <a:ext cx="1297016" cy="778358"/>
              <a:chOff x="4431327" y="5335900"/>
              <a:chExt cx="1297016" cy="778358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283DAEA-AA53-4895-82EA-13F26A32D2EB}"/>
                  </a:ext>
                </a:extLst>
              </p:cNvPr>
              <p:cNvSpPr txBox="1"/>
              <p:nvPr/>
            </p:nvSpPr>
            <p:spPr>
              <a:xfrm>
                <a:off x="4431327" y="5806481"/>
                <a:ext cx="1297016" cy="307777"/>
              </a:xfrm>
              <a:prstGeom prst="rect">
                <a:avLst/>
              </a:prstGeom>
              <a:solidFill>
                <a:srgbClr val="0E5B9A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Residential</a:t>
                </a:r>
              </a:p>
            </p:txBody>
          </p: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032E714F-D9DE-4ADB-AFF8-F9B043DB29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9805" t="59415" r="57895" b="23185"/>
              <a:stretch/>
            </p:blipFill>
            <p:spPr>
              <a:xfrm>
                <a:off x="4748431" y="5335900"/>
                <a:ext cx="588340" cy="468132"/>
              </a:xfrm>
              <a:prstGeom prst="rect">
                <a:avLst/>
              </a:prstGeom>
            </p:spPr>
          </p:pic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AB3BDD2-C647-4B8A-A245-9D4A890C4E2B}"/>
                </a:ext>
              </a:extLst>
            </p:cNvPr>
            <p:cNvSpPr txBox="1"/>
            <p:nvPr/>
          </p:nvSpPr>
          <p:spPr>
            <a:xfrm>
              <a:off x="10649772" y="1828776"/>
              <a:ext cx="893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5%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81EF5BEE-9CE0-4D3B-A7FC-151ECAB4627A}"/>
              </a:ext>
            </a:extLst>
          </p:cNvPr>
          <p:cNvSpPr txBox="1"/>
          <p:nvPr/>
        </p:nvSpPr>
        <p:spPr>
          <a:xfrm>
            <a:off x="2326707" y="3310205"/>
            <a:ext cx="1139592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+16%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4700288-88C6-4226-BA4C-47913BA6AF95}"/>
              </a:ext>
            </a:extLst>
          </p:cNvPr>
          <p:cNvSpPr txBox="1"/>
          <p:nvPr/>
        </p:nvSpPr>
        <p:spPr>
          <a:xfrm>
            <a:off x="4297606" y="3327631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-13%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420692B-0415-4A5E-B5BC-E8132EDF7705}"/>
              </a:ext>
            </a:extLst>
          </p:cNvPr>
          <p:cNvSpPr txBox="1"/>
          <p:nvPr/>
        </p:nvSpPr>
        <p:spPr>
          <a:xfrm>
            <a:off x="6246446" y="3304427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-16%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0297951-8D8C-4D70-B953-59727065C6A7}"/>
              </a:ext>
            </a:extLst>
          </p:cNvPr>
          <p:cNvSpPr txBox="1"/>
          <p:nvPr/>
        </p:nvSpPr>
        <p:spPr>
          <a:xfrm>
            <a:off x="7769336" y="3310205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-2%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0B74596-62CD-414F-BD57-95F5A172A307}"/>
              </a:ext>
            </a:extLst>
          </p:cNvPr>
          <p:cNvSpPr txBox="1"/>
          <p:nvPr/>
        </p:nvSpPr>
        <p:spPr>
          <a:xfrm>
            <a:off x="9148547" y="3310205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+4%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CEA7184-80B0-4E5B-B231-6DC4FF0BFE21}"/>
              </a:ext>
            </a:extLst>
          </p:cNvPr>
          <p:cNvSpPr txBox="1"/>
          <p:nvPr/>
        </p:nvSpPr>
        <p:spPr>
          <a:xfrm>
            <a:off x="10437281" y="3310928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+12%</a:t>
            </a: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1822C960-17F5-4EFB-9870-E19665674698}"/>
              </a:ext>
            </a:extLst>
          </p:cNvPr>
          <p:cNvGrpSpPr/>
          <p:nvPr/>
        </p:nvGrpSpPr>
        <p:grpSpPr>
          <a:xfrm>
            <a:off x="1240715" y="1372643"/>
            <a:ext cx="2872205" cy="1843453"/>
            <a:chOff x="1282700" y="4464631"/>
            <a:chExt cx="2872205" cy="1843453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F16A70BB-4A97-410B-BE91-729D5CC06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553" t="36469" r="13203" b="50000"/>
            <a:stretch/>
          </p:blipFill>
          <p:spPr>
            <a:xfrm>
              <a:off x="1282700" y="4728462"/>
              <a:ext cx="2872205" cy="1313604"/>
            </a:xfrm>
            <a:prstGeom prst="rect">
              <a:avLst/>
            </a:prstGeom>
          </p:spPr>
        </p:pic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52858C9D-A828-4BD2-9DAE-19958BA24B7B}"/>
                </a:ext>
              </a:extLst>
            </p:cNvPr>
            <p:cNvSpPr txBox="1"/>
            <p:nvPr/>
          </p:nvSpPr>
          <p:spPr>
            <a:xfrm>
              <a:off x="1720041" y="6000307"/>
              <a:ext cx="2180162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Transportation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01E733A5-F9F2-45E0-82A8-0C7E33A27B2B}"/>
                </a:ext>
              </a:extLst>
            </p:cNvPr>
            <p:cNvSpPr txBox="1"/>
            <p:nvPr/>
          </p:nvSpPr>
          <p:spPr>
            <a:xfrm>
              <a:off x="2694397" y="4464631"/>
              <a:ext cx="973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39%</a:t>
              </a: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A07793D7-5B1D-458C-ACF5-7E3CD2498047}"/>
              </a:ext>
            </a:extLst>
          </p:cNvPr>
          <p:cNvGrpSpPr/>
          <p:nvPr/>
        </p:nvGrpSpPr>
        <p:grpSpPr>
          <a:xfrm>
            <a:off x="3894547" y="1041151"/>
            <a:ext cx="1906665" cy="2178242"/>
            <a:chOff x="6130480" y="4025658"/>
            <a:chExt cx="1297016" cy="2091917"/>
          </a:xfrm>
        </p:grpSpPr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91596EF4-7F0D-4204-9AA3-AD2EF3667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632" t="30409" r="26904" b="18529"/>
            <a:stretch/>
          </p:blipFill>
          <p:spPr>
            <a:xfrm>
              <a:off x="6366256" y="4406004"/>
              <a:ext cx="644144" cy="1445554"/>
            </a:xfrm>
            <a:prstGeom prst="rect">
              <a:avLst/>
            </a:prstGeom>
          </p:spPr>
        </p:pic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B043F223-8E12-4742-A426-88FE8DB31E2E}"/>
                </a:ext>
              </a:extLst>
            </p:cNvPr>
            <p:cNvSpPr txBox="1"/>
            <p:nvPr/>
          </p:nvSpPr>
          <p:spPr>
            <a:xfrm>
              <a:off x="6490240" y="4025658"/>
              <a:ext cx="882986" cy="502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16%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410BC16E-A7CF-4445-88DD-83F68DB389C6}"/>
                </a:ext>
              </a:extLst>
            </p:cNvPr>
            <p:cNvSpPr txBox="1"/>
            <p:nvPr/>
          </p:nvSpPr>
          <p:spPr>
            <a:xfrm>
              <a:off x="6130480" y="5809798"/>
              <a:ext cx="1297016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Electricity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EAC943F9-DB67-46ED-872B-42BACEF566EF}"/>
              </a:ext>
            </a:extLst>
          </p:cNvPr>
          <p:cNvGrpSpPr/>
          <p:nvPr/>
        </p:nvGrpSpPr>
        <p:grpSpPr>
          <a:xfrm>
            <a:off x="8992439" y="1730985"/>
            <a:ext cx="1297016" cy="1441758"/>
            <a:chOff x="7494365" y="4661827"/>
            <a:chExt cx="1297016" cy="1441758"/>
          </a:xfrm>
        </p:grpSpPr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BB4062F8-3750-4B42-A226-C623EBDC4576}"/>
                </a:ext>
              </a:extLst>
            </p:cNvPr>
            <p:cNvSpPr txBox="1"/>
            <p:nvPr/>
          </p:nvSpPr>
          <p:spPr>
            <a:xfrm>
              <a:off x="7877224" y="4661827"/>
              <a:ext cx="882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4%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5412A6F7-9C67-4D31-A6C4-9646FDD202A0}"/>
                </a:ext>
              </a:extLst>
            </p:cNvPr>
            <p:cNvSpPr txBox="1"/>
            <p:nvPr/>
          </p:nvSpPr>
          <p:spPr>
            <a:xfrm>
              <a:off x="7494365" y="5823788"/>
              <a:ext cx="1297016" cy="27979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Commercial</a:t>
              </a:r>
            </a:p>
          </p:txBody>
        </p:sp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id="{1634ED56-B008-4C97-875A-89421DA36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273" t="21375" r="20790" b="30622"/>
            <a:stretch/>
          </p:blipFill>
          <p:spPr>
            <a:xfrm>
              <a:off x="7877224" y="5215338"/>
              <a:ext cx="588340" cy="589837"/>
            </a:xfrm>
            <a:prstGeom prst="rect">
              <a:avLst/>
            </a:prstGeom>
          </p:spPr>
        </p:pic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25E8A576-4600-43E4-9151-5E42062CF03C}"/>
              </a:ext>
            </a:extLst>
          </p:cNvPr>
          <p:cNvGrpSpPr/>
          <p:nvPr/>
        </p:nvGrpSpPr>
        <p:grpSpPr>
          <a:xfrm>
            <a:off x="7656626" y="1789263"/>
            <a:ext cx="1335813" cy="1403978"/>
            <a:chOff x="8858250" y="4706694"/>
            <a:chExt cx="1335813" cy="1403978"/>
          </a:xfrm>
        </p:grpSpPr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A053DEE7-2D07-41F2-8075-8ECC0C517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662" t="50753" r="54950" b="34328"/>
            <a:stretch/>
          </p:blipFill>
          <p:spPr>
            <a:xfrm>
              <a:off x="9050091" y="5101713"/>
              <a:ext cx="948252" cy="766012"/>
            </a:xfrm>
            <a:prstGeom prst="rect">
              <a:avLst/>
            </a:prstGeom>
          </p:spPr>
        </p:pic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42F7C0CB-5103-4C81-A40E-9E1ABBB0A2F7}"/>
                </a:ext>
              </a:extLst>
            </p:cNvPr>
            <p:cNvSpPr txBox="1"/>
            <p:nvPr/>
          </p:nvSpPr>
          <p:spPr>
            <a:xfrm>
              <a:off x="8858250" y="5802895"/>
              <a:ext cx="1297016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Agriculture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D94C2181-61D1-41A2-A435-8BFA7BE00FE0}"/>
                </a:ext>
              </a:extLst>
            </p:cNvPr>
            <p:cNvSpPr txBox="1"/>
            <p:nvPr/>
          </p:nvSpPr>
          <p:spPr>
            <a:xfrm>
              <a:off x="9311077" y="4706694"/>
              <a:ext cx="882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8%</a:t>
              </a:r>
            </a:p>
          </p:txBody>
        </p:sp>
      </p:grpSp>
      <p:sp>
        <p:nvSpPr>
          <p:cNvPr id="280" name="Arrow: Pentagon 279">
            <a:extLst>
              <a:ext uri="{FF2B5EF4-FFF2-40B4-BE49-F238E27FC236}">
                <a16:creationId xmlns:a16="http://schemas.microsoft.com/office/drawing/2014/main" id="{F6E363CC-CFF0-4C62-BA3C-8B8714115D09}"/>
              </a:ext>
            </a:extLst>
          </p:cNvPr>
          <p:cNvSpPr/>
          <p:nvPr/>
        </p:nvSpPr>
        <p:spPr>
          <a:xfrm>
            <a:off x="352174" y="1895863"/>
            <a:ext cx="1196256" cy="1119126"/>
          </a:xfrm>
          <a:prstGeom prst="homePlate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rgbClr val="00AC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CA</a:t>
            </a:r>
          </a:p>
          <a:p>
            <a:pPr algn="ctr"/>
            <a:r>
              <a:rPr lang="en-US" sz="1400" b="1" dirty="0"/>
              <a:t>(2017)</a:t>
            </a: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F65E5F1-F916-45E7-8771-81C1C84791D9}"/>
              </a:ext>
            </a:extLst>
          </p:cNvPr>
          <p:cNvGrpSpPr/>
          <p:nvPr/>
        </p:nvGrpSpPr>
        <p:grpSpPr>
          <a:xfrm>
            <a:off x="5848776" y="1210743"/>
            <a:ext cx="1776768" cy="1991310"/>
            <a:chOff x="5834120" y="1230982"/>
            <a:chExt cx="1776768" cy="1991310"/>
          </a:xfrm>
        </p:grpSpPr>
        <p:pic>
          <p:nvPicPr>
            <p:cNvPr id="282" name="Picture 281">
              <a:extLst>
                <a:ext uri="{FF2B5EF4-FFF2-40B4-BE49-F238E27FC236}">
                  <a16:creationId xmlns:a16="http://schemas.microsoft.com/office/drawing/2014/main" id="{8549AFCB-94F4-481B-B510-31511DF2F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91" t="43830" r="43002" b="42289"/>
            <a:stretch/>
          </p:blipFill>
          <p:spPr>
            <a:xfrm>
              <a:off x="6167485" y="1318432"/>
              <a:ext cx="1214508" cy="1677862"/>
            </a:xfrm>
            <a:prstGeom prst="rect">
              <a:avLst/>
            </a:prstGeom>
          </p:spPr>
        </p:pic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D2356245-009C-425D-9CC9-40B3F42F7E22}"/>
                </a:ext>
              </a:extLst>
            </p:cNvPr>
            <p:cNvSpPr txBox="1"/>
            <p:nvPr/>
          </p:nvSpPr>
          <p:spPr>
            <a:xfrm>
              <a:off x="6415975" y="1230982"/>
              <a:ext cx="1094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23%</a:t>
              </a:r>
            </a:p>
          </p:txBody>
        </p: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CC2A3E4E-AD46-4080-8A6F-4913B11A9B5C}"/>
                </a:ext>
              </a:extLst>
            </p:cNvPr>
            <p:cNvSpPr txBox="1"/>
            <p:nvPr/>
          </p:nvSpPr>
          <p:spPr>
            <a:xfrm>
              <a:off x="5834120" y="2914515"/>
              <a:ext cx="1776768" cy="307777"/>
            </a:xfrm>
            <a:prstGeom prst="rect">
              <a:avLst/>
            </a:prstGeom>
            <a:solidFill>
              <a:srgbClr val="0E5B9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Industry</a:t>
              </a: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573D5806-47D9-4E3B-B31F-B45CDE75DD5F}"/>
              </a:ext>
            </a:extLst>
          </p:cNvPr>
          <p:cNvGrpSpPr/>
          <p:nvPr/>
        </p:nvGrpSpPr>
        <p:grpSpPr>
          <a:xfrm>
            <a:off x="10346497" y="1860636"/>
            <a:ext cx="1297016" cy="1340121"/>
            <a:chOff x="10313596" y="1828776"/>
            <a:chExt cx="1297016" cy="1340121"/>
          </a:xfrm>
        </p:grpSpPr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C448EF98-FF53-402A-833B-612927F0E2FB}"/>
                </a:ext>
              </a:extLst>
            </p:cNvPr>
            <p:cNvGrpSpPr/>
            <p:nvPr/>
          </p:nvGrpSpPr>
          <p:grpSpPr>
            <a:xfrm>
              <a:off x="10313596" y="2390539"/>
              <a:ext cx="1297016" cy="778358"/>
              <a:chOff x="4431327" y="5335900"/>
              <a:chExt cx="1297016" cy="778358"/>
            </a:xfrm>
          </p:grpSpPr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1BAB7E79-23DF-4B9B-8A63-7FE05EDA9AB9}"/>
                  </a:ext>
                </a:extLst>
              </p:cNvPr>
              <p:cNvSpPr txBox="1"/>
              <p:nvPr/>
            </p:nvSpPr>
            <p:spPr>
              <a:xfrm>
                <a:off x="4431327" y="5806481"/>
                <a:ext cx="1297016" cy="307777"/>
              </a:xfrm>
              <a:prstGeom prst="rect">
                <a:avLst/>
              </a:prstGeom>
              <a:solidFill>
                <a:srgbClr val="0E5B9A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Residential</a:t>
                </a:r>
              </a:p>
            </p:txBody>
          </p:sp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AA97D096-C67B-4040-9710-9FBE6BF9E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9805" t="59415" r="57895" b="23185"/>
              <a:stretch/>
            </p:blipFill>
            <p:spPr>
              <a:xfrm>
                <a:off x="4748431" y="5335900"/>
                <a:ext cx="588340" cy="468132"/>
              </a:xfrm>
              <a:prstGeom prst="rect">
                <a:avLst/>
              </a:prstGeom>
            </p:spPr>
          </p:pic>
        </p:grp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F612DA78-DAF0-4A41-A5DC-231E88DE623D}"/>
                </a:ext>
              </a:extLst>
            </p:cNvPr>
            <p:cNvSpPr txBox="1"/>
            <p:nvPr/>
          </p:nvSpPr>
          <p:spPr>
            <a:xfrm>
              <a:off x="10649772" y="1828776"/>
              <a:ext cx="893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5%</a:t>
              </a:r>
            </a:p>
          </p:txBody>
        </p:sp>
      </p:grpSp>
      <p:sp>
        <p:nvSpPr>
          <p:cNvPr id="290" name="TextBox 289">
            <a:extLst>
              <a:ext uri="{FF2B5EF4-FFF2-40B4-BE49-F238E27FC236}">
                <a16:creationId xmlns:a16="http://schemas.microsoft.com/office/drawing/2014/main" id="{A9DCC2BA-453D-4E61-8C07-8D72FB80A360}"/>
              </a:ext>
            </a:extLst>
          </p:cNvPr>
          <p:cNvSpPr txBox="1"/>
          <p:nvPr/>
        </p:nvSpPr>
        <p:spPr>
          <a:xfrm>
            <a:off x="2302867" y="3305337"/>
            <a:ext cx="1139592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+6%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204B1EA1-6B92-47DD-94E3-A02E6F2F44B5}"/>
              </a:ext>
            </a:extLst>
          </p:cNvPr>
          <p:cNvSpPr txBox="1"/>
          <p:nvPr/>
        </p:nvSpPr>
        <p:spPr>
          <a:xfrm>
            <a:off x="4273766" y="3322763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-1%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1D3CCC13-2C34-4D12-B134-06206C8BC459}"/>
              </a:ext>
            </a:extLst>
          </p:cNvPr>
          <p:cNvSpPr txBox="1"/>
          <p:nvPr/>
        </p:nvSpPr>
        <p:spPr>
          <a:xfrm>
            <a:off x="6222606" y="3299559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-17%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A2720936-D399-4A69-9A14-14DCEA40EC33}"/>
              </a:ext>
            </a:extLst>
          </p:cNvPr>
          <p:cNvSpPr txBox="1"/>
          <p:nvPr/>
        </p:nvSpPr>
        <p:spPr>
          <a:xfrm>
            <a:off x="7745496" y="3305337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+1%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C036AAF9-6AB3-4AA1-9F79-B0291AC5BFE4}"/>
              </a:ext>
            </a:extLst>
          </p:cNvPr>
          <p:cNvSpPr txBox="1"/>
          <p:nvPr/>
        </p:nvSpPr>
        <p:spPr>
          <a:xfrm>
            <a:off x="9124707" y="3305337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+6%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3FDE4FBA-AE23-4D06-8E32-0EB928407F3E}"/>
              </a:ext>
            </a:extLst>
          </p:cNvPr>
          <p:cNvSpPr txBox="1"/>
          <p:nvPr/>
        </p:nvSpPr>
        <p:spPr>
          <a:xfrm>
            <a:off x="10413441" y="3306060"/>
            <a:ext cx="1133577" cy="726162"/>
          </a:xfrm>
          <a:prstGeom prst="flowChartOffpageConnector">
            <a:avLst/>
          </a:prstGeom>
          <a:solidFill>
            <a:srgbClr val="990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+12%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F750EFDB-0DBA-4822-9E71-1C75A4D0043F}"/>
              </a:ext>
            </a:extLst>
          </p:cNvPr>
          <p:cNvSpPr/>
          <p:nvPr/>
        </p:nvSpPr>
        <p:spPr>
          <a:xfrm>
            <a:off x="9103475" y="6529450"/>
            <a:ext cx="2904990" cy="25360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California Study</a:t>
            </a:r>
          </a:p>
        </p:txBody>
      </p:sp>
    </p:spTree>
    <p:extLst>
      <p:ext uri="{BB962C8B-B14F-4D97-AF65-F5344CB8AC3E}">
        <p14:creationId xmlns:p14="http://schemas.microsoft.com/office/powerpoint/2010/main" val="350626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1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750"/>
                            </p:stCondLst>
                            <p:childTnLst>
                              <p:par>
                                <p:cTn id="160" presetID="22" presetClass="entr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750"/>
                            </p:stCondLst>
                            <p:childTnLst>
                              <p:par>
                                <p:cTn id="164" presetID="22" presetClass="entr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22" presetClass="entr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50"/>
                            </p:stCondLst>
                            <p:childTnLst>
                              <p:par>
                                <p:cTn id="172" presetID="22" presetClass="entr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0"/>
                            </p:stCondLst>
                            <p:childTnLst>
                              <p:par>
                                <p:cTn id="176" presetID="22" presetClass="entr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"/>
                            </p:stCondLst>
                            <p:childTnLst>
                              <p:par>
                                <p:cTn id="180" presetID="22" presetClass="entr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 animBg="1"/>
      <p:bldP spid="7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280" grpId="0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1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3">
            <a:extLst>
              <a:ext uri="{FF2B5EF4-FFF2-40B4-BE49-F238E27FC236}">
                <a16:creationId xmlns:a16="http://schemas.microsoft.com/office/drawing/2014/main" id="{AA9D183D-C484-C349-8560-72C26A170B7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22479" y="6314013"/>
            <a:ext cx="85853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8841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Hourly trends in solar and wind capacity factors in CA for 2017 aligned to normalized variation in hourly load relative to peak daily load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261000" y="1005673"/>
            <a:ext cx="11887200" cy="7386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03632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903632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903632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903632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903632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1664" algn="l" defTabSz="90418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23411" algn="l" defTabSz="90418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85127" algn="l" defTabSz="90418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46834" algn="l" defTabSz="90418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036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165"/>
                </a:solidFill>
                <a:effectLst/>
                <a:uLnTx/>
                <a:uFillTx/>
                <a:latin typeface="Arial"/>
                <a:ea typeface="ＭＳ Ｐゴシック"/>
              </a:rPr>
              <a:t>Over the course of a year large-scale dependence on both wind and solar will result in significant periods requiring very large-scale back-up options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4165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13D20E6-B4D0-1941-9FB0-BD26F9D21F0A}"/>
              </a:ext>
            </a:extLst>
          </p:cNvPr>
          <p:cNvSpPr txBox="1">
            <a:spLocks/>
          </p:cNvSpPr>
          <p:nvPr/>
        </p:nvSpPr>
        <p:spPr>
          <a:xfrm>
            <a:off x="152400" y="6414582"/>
            <a:ext cx="1802944" cy="3155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ヒラギノ角ゴ Pro W3"/>
                <a:cs typeface="+mn-cs"/>
              </a:rPr>
              <a:t>Source: CAISO data, EFI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ヒラギノ角ゴ Pro W3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ヒラギノ角ゴ Pro W3"/>
                <a:cs typeface="+mn-cs"/>
              </a:rPr>
              <a:t>analysis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ヒラギノ角ゴ Pro W3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00D1D-1FF9-6D4F-BA89-B5C1826B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58" y="1909547"/>
            <a:ext cx="10242884" cy="4356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D1BAC1-CFAF-41FA-A251-487C9E0C8304}"/>
              </a:ext>
            </a:extLst>
          </p:cNvPr>
          <p:cNvSpPr txBox="1"/>
          <p:nvPr/>
        </p:nvSpPr>
        <p:spPr>
          <a:xfrm>
            <a:off x="3221360" y="1830354"/>
            <a:ext cx="3083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3706E-335A-4C6E-BD1B-B2F82EC3F7A9}"/>
              </a:ext>
            </a:extLst>
          </p:cNvPr>
          <p:cNvSpPr txBox="1"/>
          <p:nvPr/>
        </p:nvSpPr>
        <p:spPr>
          <a:xfrm>
            <a:off x="5109333" y="1849311"/>
            <a:ext cx="3083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3E3CC-19A9-477D-9B60-242741E4EF9C}"/>
              </a:ext>
            </a:extLst>
          </p:cNvPr>
          <p:cNvSpPr txBox="1"/>
          <p:nvPr/>
        </p:nvSpPr>
        <p:spPr>
          <a:xfrm>
            <a:off x="5403416" y="1849910"/>
            <a:ext cx="36869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44D6B2-0A03-4495-8ACC-FA776A9999E0}"/>
              </a:ext>
            </a:extLst>
          </p:cNvPr>
          <p:cNvSpPr txBox="1"/>
          <p:nvPr/>
        </p:nvSpPr>
        <p:spPr>
          <a:xfrm>
            <a:off x="5720735" y="1844195"/>
            <a:ext cx="3083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E8269-F3DA-4BDA-AE63-737780FC2F0F}"/>
              </a:ext>
            </a:extLst>
          </p:cNvPr>
          <p:cNvSpPr txBox="1"/>
          <p:nvPr/>
        </p:nvSpPr>
        <p:spPr>
          <a:xfrm>
            <a:off x="6060879" y="1852413"/>
            <a:ext cx="3083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23202-19A5-46A2-ADC5-01A276A00954}"/>
              </a:ext>
            </a:extLst>
          </p:cNvPr>
          <p:cNvSpPr txBox="1"/>
          <p:nvPr/>
        </p:nvSpPr>
        <p:spPr>
          <a:xfrm>
            <a:off x="6658904" y="1851977"/>
            <a:ext cx="3083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9BDDAD-C0DF-443C-80E4-B1E07566FCC1}"/>
              </a:ext>
            </a:extLst>
          </p:cNvPr>
          <p:cNvSpPr txBox="1"/>
          <p:nvPr/>
        </p:nvSpPr>
        <p:spPr>
          <a:xfrm>
            <a:off x="9116690" y="1840433"/>
            <a:ext cx="22146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D65C2E-2C73-49F8-9856-65A53681DD56}"/>
              </a:ext>
            </a:extLst>
          </p:cNvPr>
          <p:cNvSpPr txBox="1"/>
          <p:nvPr/>
        </p:nvSpPr>
        <p:spPr>
          <a:xfrm>
            <a:off x="9745848" y="1847577"/>
            <a:ext cx="3083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0FD947-8B17-4018-8908-CB66D7624625}"/>
              </a:ext>
            </a:extLst>
          </p:cNvPr>
          <p:cNvSpPr txBox="1"/>
          <p:nvPr/>
        </p:nvSpPr>
        <p:spPr>
          <a:xfrm>
            <a:off x="9991823" y="1849311"/>
            <a:ext cx="55953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F9F44A-5AE8-47FF-B730-C3BCB1C4ECAE}"/>
              </a:ext>
            </a:extLst>
          </p:cNvPr>
          <p:cNvSpPr txBox="1"/>
          <p:nvPr/>
        </p:nvSpPr>
        <p:spPr>
          <a:xfrm>
            <a:off x="10312079" y="1849537"/>
            <a:ext cx="47504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D68F62-71FA-4763-AEE6-787512F7FF85}"/>
              </a:ext>
            </a:extLst>
          </p:cNvPr>
          <p:cNvSpPr txBox="1"/>
          <p:nvPr/>
        </p:nvSpPr>
        <p:spPr>
          <a:xfrm>
            <a:off x="10614960" y="1851977"/>
            <a:ext cx="52678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CC648A-C012-4D86-9FE4-C07287E22F70}"/>
              </a:ext>
            </a:extLst>
          </p:cNvPr>
          <p:cNvSpPr txBox="1"/>
          <p:nvPr/>
        </p:nvSpPr>
        <p:spPr>
          <a:xfrm>
            <a:off x="10908968" y="1853709"/>
            <a:ext cx="55953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87A632-EFCF-4DC7-9CA0-2B4B2D7BC7CA}"/>
              </a:ext>
            </a:extLst>
          </p:cNvPr>
          <p:cNvSpPr txBox="1"/>
          <p:nvPr/>
        </p:nvSpPr>
        <p:spPr>
          <a:xfrm>
            <a:off x="1959098" y="2216036"/>
            <a:ext cx="55953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E5EF14-A08A-4426-99C1-05C3A2FE8897}"/>
              </a:ext>
            </a:extLst>
          </p:cNvPr>
          <p:cNvSpPr txBox="1"/>
          <p:nvPr/>
        </p:nvSpPr>
        <p:spPr>
          <a:xfrm>
            <a:off x="3796565" y="2233077"/>
            <a:ext cx="55953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370086-A71C-446B-9A9B-3675B64F496D}"/>
              </a:ext>
            </a:extLst>
          </p:cNvPr>
          <p:cNvSpPr txBox="1"/>
          <p:nvPr/>
        </p:nvSpPr>
        <p:spPr>
          <a:xfrm>
            <a:off x="4987168" y="2227111"/>
            <a:ext cx="55953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42894-37C5-4BA5-87ED-E9E137CDDE98}"/>
              </a:ext>
            </a:extLst>
          </p:cNvPr>
          <p:cNvSpPr txBox="1"/>
          <p:nvPr/>
        </p:nvSpPr>
        <p:spPr>
          <a:xfrm>
            <a:off x="5322463" y="2231798"/>
            <a:ext cx="55953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56637-BEEA-4A10-BE8B-89983858BD02}"/>
              </a:ext>
            </a:extLst>
          </p:cNvPr>
          <p:cNvSpPr txBox="1"/>
          <p:nvPr/>
        </p:nvSpPr>
        <p:spPr>
          <a:xfrm>
            <a:off x="5645065" y="2235080"/>
            <a:ext cx="55953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A61FB4-ACCB-477D-8936-B4053F8A75EA}"/>
              </a:ext>
            </a:extLst>
          </p:cNvPr>
          <p:cNvSpPr txBox="1"/>
          <p:nvPr/>
        </p:nvSpPr>
        <p:spPr>
          <a:xfrm>
            <a:off x="5977473" y="2234917"/>
            <a:ext cx="62558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C738E6-5EE3-421F-8774-B12BFC71F541}"/>
              </a:ext>
            </a:extLst>
          </p:cNvPr>
          <p:cNvSpPr txBox="1"/>
          <p:nvPr/>
        </p:nvSpPr>
        <p:spPr>
          <a:xfrm>
            <a:off x="1583706" y="2534208"/>
            <a:ext cx="52393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6D27E2-F97A-4688-8480-031EE1FA9462}"/>
              </a:ext>
            </a:extLst>
          </p:cNvPr>
          <p:cNvSpPr txBox="1"/>
          <p:nvPr/>
        </p:nvSpPr>
        <p:spPr>
          <a:xfrm>
            <a:off x="1907111" y="2537779"/>
            <a:ext cx="62558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E35820-F1A4-4145-A433-D306BCF27EA5}"/>
              </a:ext>
            </a:extLst>
          </p:cNvPr>
          <p:cNvSpPr txBox="1"/>
          <p:nvPr/>
        </p:nvSpPr>
        <p:spPr>
          <a:xfrm>
            <a:off x="3457757" y="2534208"/>
            <a:ext cx="47837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1A07EF-AB84-4897-8D9A-AB528A31D521}"/>
              </a:ext>
            </a:extLst>
          </p:cNvPr>
          <p:cNvSpPr txBox="1"/>
          <p:nvPr/>
        </p:nvSpPr>
        <p:spPr>
          <a:xfrm>
            <a:off x="3789992" y="2534907"/>
            <a:ext cx="4770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8965B1-1F0F-4F90-B1D9-A0440AE08621}"/>
              </a:ext>
            </a:extLst>
          </p:cNvPr>
          <p:cNvSpPr txBox="1"/>
          <p:nvPr/>
        </p:nvSpPr>
        <p:spPr>
          <a:xfrm>
            <a:off x="4091136" y="2547467"/>
            <a:ext cx="62558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4B3524-103F-4EBF-BB11-35E4253A4244}"/>
              </a:ext>
            </a:extLst>
          </p:cNvPr>
          <p:cNvSpPr txBox="1"/>
          <p:nvPr/>
        </p:nvSpPr>
        <p:spPr>
          <a:xfrm>
            <a:off x="5006571" y="2551638"/>
            <a:ext cx="62558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4E2496-8794-4C91-9F74-4B10D13EB5D5}"/>
              </a:ext>
            </a:extLst>
          </p:cNvPr>
          <p:cNvSpPr txBox="1"/>
          <p:nvPr/>
        </p:nvSpPr>
        <p:spPr>
          <a:xfrm>
            <a:off x="5320004" y="2551400"/>
            <a:ext cx="58040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1E3498-9921-4C11-993D-6EC489506D07}"/>
              </a:ext>
            </a:extLst>
          </p:cNvPr>
          <p:cNvSpPr txBox="1"/>
          <p:nvPr/>
        </p:nvSpPr>
        <p:spPr>
          <a:xfrm>
            <a:off x="6592712" y="2561568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392D4-9974-4EF7-8B51-2A65808DE9B1}"/>
              </a:ext>
            </a:extLst>
          </p:cNvPr>
          <p:cNvSpPr txBox="1"/>
          <p:nvPr/>
        </p:nvSpPr>
        <p:spPr>
          <a:xfrm>
            <a:off x="6923609" y="2554093"/>
            <a:ext cx="58040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38203F-A0AF-4F8E-A66C-54F8A5017617}"/>
              </a:ext>
            </a:extLst>
          </p:cNvPr>
          <p:cNvSpPr txBox="1"/>
          <p:nvPr/>
        </p:nvSpPr>
        <p:spPr>
          <a:xfrm>
            <a:off x="2518146" y="2880967"/>
            <a:ext cx="6777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29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523530-AF28-4E80-B759-AA7168629857}"/>
              </a:ext>
            </a:extLst>
          </p:cNvPr>
          <p:cNvSpPr txBox="1"/>
          <p:nvPr/>
        </p:nvSpPr>
        <p:spPr>
          <a:xfrm flipH="1">
            <a:off x="2840816" y="2883061"/>
            <a:ext cx="62558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8CEE5A-C07C-45CF-8BD0-C92604F5397F}"/>
              </a:ext>
            </a:extLst>
          </p:cNvPr>
          <p:cNvSpPr txBox="1"/>
          <p:nvPr/>
        </p:nvSpPr>
        <p:spPr>
          <a:xfrm>
            <a:off x="6861988" y="3223076"/>
            <a:ext cx="61863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66B8EB-086C-4E30-8E14-9655B8CE9993}"/>
              </a:ext>
            </a:extLst>
          </p:cNvPr>
          <p:cNvSpPr txBox="1"/>
          <p:nvPr/>
        </p:nvSpPr>
        <p:spPr>
          <a:xfrm>
            <a:off x="10956371" y="4220981"/>
            <a:ext cx="6777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7AD1FD-15B2-4A56-8CBE-8CEE8E880E08}"/>
              </a:ext>
            </a:extLst>
          </p:cNvPr>
          <p:cNvSpPr txBox="1"/>
          <p:nvPr/>
        </p:nvSpPr>
        <p:spPr>
          <a:xfrm>
            <a:off x="1606414" y="4513696"/>
            <a:ext cx="6777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50B380-F0EA-440B-8BD1-96F973E6345B}"/>
              </a:ext>
            </a:extLst>
          </p:cNvPr>
          <p:cNvSpPr txBox="1"/>
          <p:nvPr/>
        </p:nvSpPr>
        <p:spPr>
          <a:xfrm>
            <a:off x="1920979" y="4507909"/>
            <a:ext cx="6777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6E7BD9-8066-4F74-A529-732DC63ADA0A}"/>
              </a:ext>
            </a:extLst>
          </p:cNvPr>
          <p:cNvSpPr txBox="1"/>
          <p:nvPr/>
        </p:nvSpPr>
        <p:spPr>
          <a:xfrm>
            <a:off x="2244332" y="4505908"/>
            <a:ext cx="64958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C14D67-BEEA-43B4-A775-821F10D0EBCC}"/>
              </a:ext>
            </a:extLst>
          </p:cNvPr>
          <p:cNvSpPr txBox="1"/>
          <p:nvPr/>
        </p:nvSpPr>
        <p:spPr>
          <a:xfrm>
            <a:off x="4098528" y="4521178"/>
            <a:ext cx="6777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392524-0ADD-4D11-AAB4-7B7536BB54D8}"/>
              </a:ext>
            </a:extLst>
          </p:cNvPr>
          <p:cNvSpPr txBox="1"/>
          <p:nvPr/>
        </p:nvSpPr>
        <p:spPr>
          <a:xfrm>
            <a:off x="4399039" y="4526285"/>
            <a:ext cx="6777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5455E1-5E7E-46F7-9D5C-6ABB9FDD6C47}"/>
              </a:ext>
            </a:extLst>
          </p:cNvPr>
          <p:cNvSpPr txBox="1"/>
          <p:nvPr/>
        </p:nvSpPr>
        <p:spPr>
          <a:xfrm>
            <a:off x="4683528" y="4525219"/>
            <a:ext cx="6777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032958-9435-4159-A393-AE9FF360ECE1}"/>
              </a:ext>
            </a:extLst>
          </p:cNvPr>
          <p:cNvSpPr txBox="1"/>
          <p:nvPr/>
        </p:nvSpPr>
        <p:spPr>
          <a:xfrm>
            <a:off x="8713405" y="4534074"/>
            <a:ext cx="58438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39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6710D7-794D-42F0-B18B-D9D32F345203}"/>
              </a:ext>
            </a:extLst>
          </p:cNvPr>
          <p:cNvSpPr txBox="1"/>
          <p:nvPr/>
        </p:nvSpPr>
        <p:spPr>
          <a:xfrm>
            <a:off x="9039546" y="4532905"/>
            <a:ext cx="47164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53BCDB-FB5B-4166-849C-8763549724AF}"/>
              </a:ext>
            </a:extLst>
          </p:cNvPr>
          <p:cNvSpPr txBox="1"/>
          <p:nvPr/>
        </p:nvSpPr>
        <p:spPr>
          <a:xfrm>
            <a:off x="9680483" y="4532267"/>
            <a:ext cx="58607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BAC7DC-1DB8-4EED-8E1F-4C4D26B363EE}"/>
              </a:ext>
            </a:extLst>
          </p:cNvPr>
          <p:cNvSpPr txBox="1"/>
          <p:nvPr/>
        </p:nvSpPr>
        <p:spPr>
          <a:xfrm>
            <a:off x="9359805" y="4535569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0EB2BD-9572-4641-85FA-EBA1F674B1ED}"/>
              </a:ext>
            </a:extLst>
          </p:cNvPr>
          <p:cNvSpPr txBox="1"/>
          <p:nvPr/>
        </p:nvSpPr>
        <p:spPr>
          <a:xfrm>
            <a:off x="3150951" y="4841184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94708E-421F-48E8-9454-1C4F5D6475F0}"/>
              </a:ext>
            </a:extLst>
          </p:cNvPr>
          <p:cNvSpPr txBox="1"/>
          <p:nvPr/>
        </p:nvSpPr>
        <p:spPr>
          <a:xfrm>
            <a:off x="4043319" y="4838448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FA58FB-F797-466E-96BA-E39BAF6398AC}"/>
              </a:ext>
            </a:extLst>
          </p:cNvPr>
          <p:cNvSpPr txBox="1"/>
          <p:nvPr/>
        </p:nvSpPr>
        <p:spPr>
          <a:xfrm>
            <a:off x="4385882" y="4845280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C14F83-B3C5-4716-BC90-185B3E6B0CA4}"/>
              </a:ext>
            </a:extLst>
          </p:cNvPr>
          <p:cNvSpPr txBox="1"/>
          <p:nvPr/>
        </p:nvSpPr>
        <p:spPr>
          <a:xfrm>
            <a:off x="5628179" y="4833276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9CAF99-3EA1-4290-A966-53E541079AF8}"/>
              </a:ext>
            </a:extLst>
          </p:cNvPr>
          <p:cNvSpPr txBox="1"/>
          <p:nvPr/>
        </p:nvSpPr>
        <p:spPr>
          <a:xfrm>
            <a:off x="5951246" y="4844543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357381-C5B0-4F78-939F-E0A8C00D3091}"/>
              </a:ext>
            </a:extLst>
          </p:cNvPr>
          <p:cNvSpPr txBox="1"/>
          <p:nvPr/>
        </p:nvSpPr>
        <p:spPr>
          <a:xfrm>
            <a:off x="6248447" y="4841183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A942556-F1C6-49DF-AF9C-DC11CE3CFE1E}"/>
              </a:ext>
            </a:extLst>
          </p:cNvPr>
          <p:cNvSpPr txBox="1"/>
          <p:nvPr/>
        </p:nvSpPr>
        <p:spPr>
          <a:xfrm>
            <a:off x="7760416" y="4833276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41A1ACA-D7D5-44AC-9F18-19B064D16F19}"/>
              </a:ext>
            </a:extLst>
          </p:cNvPr>
          <p:cNvSpPr txBox="1"/>
          <p:nvPr/>
        </p:nvSpPr>
        <p:spPr>
          <a:xfrm>
            <a:off x="8101822" y="4845280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6C5955-30ED-4407-9512-078675400164}"/>
              </a:ext>
            </a:extLst>
          </p:cNvPr>
          <p:cNvSpPr txBox="1"/>
          <p:nvPr/>
        </p:nvSpPr>
        <p:spPr>
          <a:xfrm>
            <a:off x="8436706" y="4851348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C36B1F-7B7C-44FD-859E-2CAF68251A7E}"/>
              </a:ext>
            </a:extLst>
          </p:cNvPr>
          <p:cNvSpPr txBox="1"/>
          <p:nvPr/>
        </p:nvSpPr>
        <p:spPr>
          <a:xfrm>
            <a:off x="9066307" y="4859557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AFFB7E-9498-4516-A0A9-8FAF883981C8}"/>
              </a:ext>
            </a:extLst>
          </p:cNvPr>
          <p:cNvSpPr txBox="1"/>
          <p:nvPr/>
        </p:nvSpPr>
        <p:spPr>
          <a:xfrm>
            <a:off x="9990926" y="4867007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32EECC6-E426-4BDD-8C06-85B44C4E957B}"/>
              </a:ext>
            </a:extLst>
          </p:cNvPr>
          <p:cNvSpPr txBox="1"/>
          <p:nvPr/>
        </p:nvSpPr>
        <p:spPr>
          <a:xfrm>
            <a:off x="9671581" y="4860590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48E346C-1257-4AF3-AAF6-17D8256368EE}"/>
              </a:ext>
            </a:extLst>
          </p:cNvPr>
          <p:cNvSpPr txBox="1"/>
          <p:nvPr/>
        </p:nvSpPr>
        <p:spPr>
          <a:xfrm>
            <a:off x="3466105" y="5188074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61179C-A2E3-4567-A11B-4BD74F08784D}"/>
              </a:ext>
            </a:extLst>
          </p:cNvPr>
          <p:cNvSpPr txBox="1"/>
          <p:nvPr/>
        </p:nvSpPr>
        <p:spPr>
          <a:xfrm>
            <a:off x="8736970" y="4866494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7A1AE00-FCAF-4EE0-B7E3-C08973E0E181}"/>
              </a:ext>
            </a:extLst>
          </p:cNvPr>
          <p:cNvSpPr txBox="1"/>
          <p:nvPr/>
        </p:nvSpPr>
        <p:spPr>
          <a:xfrm>
            <a:off x="10919600" y="4885328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BB83ED-DB82-4AB8-A6E3-52E1E7CCAC25}"/>
              </a:ext>
            </a:extLst>
          </p:cNvPr>
          <p:cNvSpPr txBox="1"/>
          <p:nvPr/>
        </p:nvSpPr>
        <p:spPr>
          <a:xfrm>
            <a:off x="6842622" y="5193345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00851B7-1C39-449B-A6A9-A6B2367AC381}"/>
              </a:ext>
            </a:extLst>
          </p:cNvPr>
          <p:cNvSpPr txBox="1"/>
          <p:nvPr/>
        </p:nvSpPr>
        <p:spPr>
          <a:xfrm>
            <a:off x="4698691" y="5194763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58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13D6892-F03B-4D79-9861-9DCFCDF951D2}"/>
              </a:ext>
            </a:extLst>
          </p:cNvPr>
          <p:cNvSpPr txBox="1"/>
          <p:nvPr/>
        </p:nvSpPr>
        <p:spPr>
          <a:xfrm>
            <a:off x="9034388" y="5194863"/>
            <a:ext cx="53645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086D299-E533-4AB0-B51E-E34F1A5CA1CA}"/>
              </a:ext>
            </a:extLst>
          </p:cNvPr>
          <p:cNvSpPr txBox="1"/>
          <p:nvPr/>
        </p:nvSpPr>
        <p:spPr>
          <a:xfrm>
            <a:off x="8712183" y="5194863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FD5330-E43E-4B81-80AE-3363168DAD76}"/>
              </a:ext>
            </a:extLst>
          </p:cNvPr>
          <p:cNvSpPr txBox="1"/>
          <p:nvPr/>
        </p:nvSpPr>
        <p:spPr>
          <a:xfrm>
            <a:off x="10292892" y="5203098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F235482-93F1-49E3-9B95-8EB69BCA82D9}"/>
              </a:ext>
            </a:extLst>
          </p:cNvPr>
          <p:cNvSpPr txBox="1"/>
          <p:nvPr/>
        </p:nvSpPr>
        <p:spPr>
          <a:xfrm>
            <a:off x="9683173" y="5189009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DA8CB1-4AA0-4D19-A134-A118C0D39766}"/>
              </a:ext>
            </a:extLst>
          </p:cNvPr>
          <p:cNvSpPr txBox="1"/>
          <p:nvPr/>
        </p:nvSpPr>
        <p:spPr>
          <a:xfrm>
            <a:off x="9975687" y="5200650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C758E63-89E4-4C14-AE40-1A384BA5BE1C}"/>
              </a:ext>
            </a:extLst>
          </p:cNvPr>
          <p:cNvSpPr txBox="1"/>
          <p:nvPr/>
        </p:nvSpPr>
        <p:spPr>
          <a:xfrm>
            <a:off x="8105350" y="5189191"/>
            <a:ext cx="54810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5A5D74-C6AC-4428-B59E-49A63A0F62AA}"/>
              </a:ext>
            </a:extLst>
          </p:cNvPr>
          <p:cNvSpPr txBox="1"/>
          <p:nvPr/>
        </p:nvSpPr>
        <p:spPr>
          <a:xfrm>
            <a:off x="7814573" y="5182679"/>
            <a:ext cx="52297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91E706-1706-46A4-8F81-F2D04344E246}"/>
              </a:ext>
            </a:extLst>
          </p:cNvPr>
          <p:cNvSpPr txBox="1"/>
          <p:nvPr/>
        </p:nvSpPr>
        <p:spPr>
          <a:xfrm>
            <a:off x="7183452" y="5182678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C991ABF-3F52-4DB2-8FF5-D7913E80F43C}"/>
              </a:ext>
            </a:extLst>
          </p:cNvPr>
          <p:cNvSpPr txBox="1"/>
          <p:nvPr/>
        </p:nvSpPr>
        <p:spPr>
          <a:xfrm>
            <a:off x="6355300" y="1853709"/>
            <a:ext cx="3083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02EC631-A60C-460D-B962-F4A28D568E2C}"/>
              </a:ext>
            </a:extLst>
          </p:cNvPr>
          <p:cNvSpPr txBox="1"/>
          <p:nvPr/>
        </p:nvSpPr>
        <p:spPr>
          <a:xfrm>
            <a:off x="10599107" y="5205519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3D7FAB-76DE-4AB4-9FF3-C0E09B4A5866}"/>
              </a:ext>
            </a:extLst>
          </p:cNvPr>
          <p:cNvSpPr txBox="1"/>
          <p:nvPr/>
        </p:nvSpPr>
        <p:spPr>
          <a:xfrm>
            <a:off x="3144543" y="5518690"/>
            <a:ext cx="51052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F0D2DF6-B919-42CB-8A82-9AFF239C0165}"/>
              </a:ext>
            </a:extLst>
          </p:cNvPr>
          <p:cNvSpPr txBox="1"/>
          <p:nvPr/>
        </p:nvSpPr>
        <p:spPr>
          <a:xfrm>
            <a:off x="1606414" y="5518931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69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A287CC-DA75-4D5C-A3B6-51F175E468E5}"/>
              </a:ext>
            </a:extLst>
          </p:cNvPr>
          <p:cNvSpPr txBox="1"/>
          <p:nvPr/>
        </p:nvSpPr>
        <p:spPr>
          <a:xfrm>
            <a:off x="3781259" y="5520781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343D888-1348-4AE5-942C-E547E4F1B0F1}"/>
              </a:ext>
            </a:extLst>
          </p:cNvPr>
          <p:cNvSpPr txBox="1"/>
          <p:nvPr/>
        </p:nvSpPr>
        <p:spPr>
          <a:xfrm>
            <a:off x="3452295" y="5526008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55B3FE8-E746-415B-AE2A-0CD2A3DBAA21}"/>
              </a:ext>
            </a:extLst>
          </p:cNvPr>
          <p:cNvSpPr txBox="1"/>
          <p:nvPr/>
        </p:nvSpPr>
        <p:spPr>
          <a:xfrm>
            <a:off x="4073301" y="5522306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88CAEE4-7A73-439E-82A8-EB44DCEC3D6C}"/>
              </a:ext>
            </a:extLst>
          </p:cNvPr>
          <p:cNvSpPr txBox="1"/>
          <p:nvPr/>
        </p:nvSpPr>
        <p:spPr>
          <a:xfrm>
            <a:off x="4366750" y="5535026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B37BE82-7A4F-4C1D-855E-F3AF0D13F4B5}"/>
              </a:ext>
            </a:extLst>
          </p:cNvPr>
          <p:cNvSpPr txBox="1"/>
          <p:nvPr/>
        </p:nvSpPr>
        <p:spPr>
          <a:xfrm>
            <a:off x="4977706" y="5538673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8C9AFD2-D6EF-4057-ABE3-5EDFFC2A040B}"/>
              </a:ext>
            </a:extLst>
          </p:cNvPr>
          <p:cNvSpPr txBox="1"/>
          <p:nvPr/>
        </p:nvSpPr>
        <p:spPr>
          <a:xfrm>
            <a:off x="4672597" y="5543029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A8B5822-9C3D-4605-92A8-4FDA529436C8}"/>
              </a:ext>
            </a:extLst>
          </p:cNvPr>
          <p:cNvSpPr txBox="1"/>
          <p:nvPr/>
        </p:nvSpPr>
        <p:spPr>
          <a:xfrm>
            <a:off x="5620589" y="5537671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D64D931-3217-434D-BB3E-444214FD3B7C}"/>
              </a:ext>
            </a:extLst>
          </p:cNvPr>
          <p:cNvSpPr txBox="1"/>
          <p:nvPr/>
        </p:nvSpPr>
        <p:spPr>
          <a:xfrm>
            <a:off x="6910581" y="5535070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686E173-DC8D-4CE8-98EE-7B237E4530A5}"/>
              </a:ext>
            </a:extLst>
          </p:cNvPr>
          <p:cNvSpPr txBox="1"/>
          <p:nvPr/>
        </p:nvSpPr>
        <p:spPr>
          <a:xfrm>
            <a:off x="5325484" y="5531602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77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DDB8C88-95DF-4911-B598-927B2EAD4F8A}"/>
              </a:ext>
            </a:extLst>
          </p:cNvPr>
          <p:cNvSpPr txBox="1"/>
          <p:nvPr/>
        </p:nvSpPr>
        <p:spPr>
          <a:xfrm>
            <a:off x="8135588" y="5520893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1F61248-6929-4AF3-8981-966E6628BAC9}"/>
              </a:ext>
            </a:extLst>
          </p:cNvPr>
          <p:cNvSpPr txBox="1"/>
          <p:nvPr/>
        </p:nvSpPr>
        <p:spPr>
          <a:xfrm>
            <a:off x="7839357" y="5517166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91D98D5-0B67-41C8-BAAA-CFBCBEAAF298}"/>
              </a:ext>
            </a:extLst>
          </p:cNvPr>
          <p:cNvSpPr txBox="1"/>
          <p:nvPr/>
        </p:nvSpPr>
        <p:spPr>
          <a:xfrm>
            <a:off x="6541387" y="5533879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79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D19ED2-8A1D-4076-8F86-30F0F696FF95}"/>
              </a:ext>
            </a:extLst>
          </p:cNvPr>
          <p:cNvSpPr txBox="1"/>
          <p:nvPr/>
        </p:nvSpPr>
        <p:spPr>
          <a:xfrm>
            <a:off x="8440396" y="5527099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41669C1-800D-4383-B2BD-BDED1D71E060}"/>
              </a:ext>
            </a:extLst>
          </p:cNvPr>
          <p:cNvSpPr txBox="1"/>
          <p:nvPr/>
        </p:nvSpPr>
        <p:spPr>
          <a:xfrm>
            <a:off x="9059940" y="5533877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A59CF0E-707C-4728-81A0-E81A195D8DCC}"/>
              </a:ext>
            </a:extLst>
          </p:cNvPr>
          <p:cNvSpPr txBox="1"/>
          <p:nvPr/>
        </p:nvSpPr>
        <p:spPr>
          <a:xfrm>
            <a:off x="9372787" y="5528091"/>
            <a:ext cx="4942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8387E91-25B6-4735-B4D7-E4A9A5CC4D57}"/>
              </a:ext>
            </a:extLst>
          </p:cNvPr>
          <p:cNvSpPr txBox="1"/>
          <p:nvPr/>
        </p:nvSpPr>
        <p:spPr>
          <a:xfrm>
            <a:off x="9669753" y="5526097"/>
            <a:ext cx="53645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86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9643AE3-A661-4E3B-B9A7-86A8AA3A3F89}"/>
              </a:ext>
            </a:extLst>
          </p:cNvPr>
          <p:cNvSpPr txBox="1"/>
          <p:nvPr/>
        </p:nvSpPr>
        <p:spPr>
          <a:xfrm>
            <a:off x="9982640" y="5529487"/>
            <a:ext cx="53645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87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E2930CA-A33E-4EF3-A020-A105F05614C1}"/>
              </a:ext>
            </a:extLst>
          </p:cNvPr>
          <p:cNvSpPr txBox="1"/>
          <p:nvPr/>
        </p:nvSpPr>
        <p:spPr>
          <a:xfrm>
            <a:off x="10296270" y="5532877"/>
            <a:ext cx="53645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88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520ECFF-965B-4F16-83EE-A755D69A03AA}"/>
              </a:ext>
            </a:extLst>
          </p:cNvPr>
          <p:cNvSpPr txBox="1"/>
          <p:nvPr/>
        </p:nvSpPr>
        <p:spPr>
          <a:xfrm>
            <a:off x="10607795" y="5535254"/>
            <a:ext cx="53645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89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178956A-13A8-44DA-8F9A-AB87D3334933}"/>
              </a:ext>
            </a:extLst>
          </p:cNvPr>
          <p:cNvSpPr txBox="1"/>
          <p:nvPr/>
        </p:nvSpPr>
        <p:spPr>
          <a:xfrm>
            <a:off x="10884957" y="5533880"/>
            <a:ext cx="53645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90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00F5E0-A81F-4D99-AED8-2771AD41E018}"/>
              </a:ext>
            </a:extLst>
          </p:cNvPr>
          <p:cNvSpPr/>
          <p:nvPr/>
        </p:nvSpPr>
        <p:spPr>
          <a:xfrm>
            <a:off x="3010473" y="5478258"/>
            <a:ext cx="3172066" cy="60712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F03980B-6B5F-49A1-AB8F-5A2942F9E01A}"/>
              </a:ext>
            </a:extLst>
          </p:cNvPr>
          <p:cNvSpPr/>
          <p:nvPr/>
        </p:nvSpPr>
        <p:spPr>
          <a:xfrm>
            <a:off x="7813603" y="5455254"/>
            <a:ext cx="3639892" cy="607124"/>
          </a:xfrm>
          <a:prstGeom prst="ellipse">
            <a:avLst/>
          </a:prstGeom>
          <a:noFill/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592511FE-746C-4D5B-A7D8-AF875BDD699D}"/>
              </a:ext>
            </a:extLst>
          </p:cNvPr>
          <p:cNvSpPr/>
          <p:nvPr/>
        </p:nvSpPr>
        <p:spPr>
          <a:xfrm>
            <a:off x="7736851" y="4776533"/>
            <a:ext cx="2782243" cy="60712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99180CC-F2BD-4693-87EC-482C88367ED3}"/>
              </a:ext>
            </a:extLst>
          </p:cNvPr>
          <p:cNvSpPr/>
          <p:nvPr/>
        </p:nvSpPr>
        <p:spPr>
          <a:xfrm>
            <a:off x="8782700" y="1864437"/>
            <a:ext cx="2786106" cy="607124"/>
          </a:xfrm>
          <a:prstGeom prst="ellipse">
            <a:avLst/>
          </a:prstGeom>
          <a:noFill/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0596EC4-C279-4C28-A51A-92797AAA79D3}"/>
              </a:ext>
            </a:extLst>
          </p:cNvPr>
          <p:cNvSpPr/>
          <p:nvPr/>
        </p:nvSpPr>
        <p:spPr>
          <a:xfrm>
            <a:off x="4636025" y="1858070"/>
            <a:ext cx="2786106" cy="607124"/>
          </a:xfrm>
          <a:prstGeom prst="ellipse">
            <a:avLst/>
          </a:prstGeom>
          <a:noFill/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72BDC06B-A83F-489C-AFAA-A4FF881DD211}"/>
              </a:ext>
            </a:extLst>
          </p:cNvPr>
          <p:cNvSpPr txBox="1">
            <a:spLocks/>
          </p:cNvSpPr>
          <p:nvPr/>
        </p:nvSpPr>
        <p:spPr>
          <a:xfrm>
            <a:off x="2060595" y="185023"/>
            <a:ext cx="9352175" cy="6537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  <p:sp>
        <p:nvSpPr>
          <p:cNvPr id="118" name="Title 1">
            <a:extLst>
              <a:ext uri="{FF2B5EF4-FFF2-40B4-BE49-F238E27FC236}">
                <a16:creationId xmlns:a16="http://schemas.microsoft.com/office/drawing/2014/main" id="{60A972DB-F7AE-4C1D-9278-18151B988A6B}"/>
              </a:ext>
            </a:extLst>
          </p:cNvPr>
          <p:cNvSpPr txBox="1">
            <a:spLocks/>
          </p:cNvSpPr>
          <p:nvPr/>
        </p:nvSpPr>
        <p:spPr>
          <a:xfrm>
            <a:off x="2022479" y="183575"/>
            <a:ext cx="9352175" cy="6537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Significant Challenges for Utility Scale Battery Storage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B7743DE-4F72-4EC3-97C3-92BF05F83AC4}"/>
              </a:ext>
            </a:extLst>
          </p:cNvPr>
          <p:cNvSpPr/>
          <p:nvPr/>
        </p:nvSpPr>
        <p:spPr>
          <a:xfrm>
            <a:off x="1295772" y="3259"/>
            <a:ext cx="10909300" cy="1023793"/>
          </a:xfrm>
          <a:prstGeom prst="rect">
            <a:avLst/>
          </a:prstGeom>
          <a:solidFill>
            <a:srgbClr val="004F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C7CF3FD2-6442-44D8-B8CF-88C400C828E8}"/>
              </a:ext>
            </a:extLst>
          </p:cNvPr>
          <p:cNvSpPr txBox="1">
            <a:spLocks/>
          </p:cNvSpPr>
          <p:nvPr/>
        </p:nvSpPr>
        <p:spPr>
          <a:xfrm>
            <a:off x="2995613" y="181918"/>
            <a:ext cx="8358187" cy="6537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2B17599B-CBB5-44DF-B333-7E7571F73B2D}"/>
              </a:ext>
            </a:extLst>
          </p:cNvPr>
          <p:cNvSpPr txBox="1">
            <a:spLocks/>
          </p:cNvSpPr>
          <p:nvPr/>
        </p:nvSpPr>
        <p:spPr>
          <a:xfrm>
            <a:off x="2022478" y="55905"/>
            <a:ext cx="9352175" cy="6537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Challenges with Integrating Intermittent </a:t>
            </a:r>
          </a:p>
          <a:p>
            <a:pPr algn="ctr"/>
            <a:r>
              <a:rPr lang="en-US" sz="3200" dirty="0"/>
              <a:t>Renewables in California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71E72-D227-4384-8ED1-14D4BF48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E852-319A-451F-A94E-294AD3898829}" type="slidenum">
              <a:rPr lang="en-US" smtClean="0"/>
              <a:t>7</a:t>
            </a:fld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A58EEA0-33E8-459D-B41C-9CB49B7D15DE}"/>
              </a:ext>
            </a:extLst>
          </p:cNvPr>
          <p:cNvGrpSpPr/>
          <p:nvPr/>
        </p:nvGrpSpPr>
        <p:grpSpPr>
          <a:xfrm>
            <a:off x="0" y="-3108"/>
            <a:ext cx="1909178" cy="1023793"/>
            <a:chOff x="0" y="-3108"/>
            <a:chExt cx="1909178" cy="1023793"/>
          </a:xfrm>
        </p:grpSpPr>
        <p:sp>
          <p:nvSpPr>
            <p:cNvPr id="116" name="Pentagon 11">
              <a:extLst>
                <a:ext uri="{FF2B5EF4-FFF2-40B4-BE49-F238E27FC236}">
                  <a16:creationId xmlns:a16="http://schemas.microsoft.com/office/drawing/2014/main" id="{A27FE18E-F57C-42B4-B3A0-960AD6A3D9C7}"/>
                </a:ext>
              </a:extLst>
            </p:cNvPr>
            <p:cNvSpPr/>
            <p:nvPr/>
          </p:nvSpPr>
          <p:spPr>
            <a:xfrm>
              <a:off x="0" y="-3108"/>
              <a:ext cx="1909178" cy="1023793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7CFF985D-C66F-4501-996B-8E2D917AF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70237"/>
              <a:ext cx="1418876" cy="912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13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2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75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2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75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25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25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75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25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475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25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75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625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675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725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775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825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75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925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75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075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125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1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175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3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/>
      <p:bldP spid="101" grpId="0"/>
      <p:bldP spid="102" grpId="0"/>
      <p:bldP spid="103" grpId="0"/>
      <p:bldP spid="105" grpId="0"/>
      <p:bldP spid="106" grpId="0"/>
      <p:bldP spid="107" grpId="0"/>
      <p:bldP spid="108" grpId="0"/>
      <p:bldP spid="109" grpId="0"/>
      <p:bldP spid="5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6D7F-2C7D-4929-BD3E-D91A271AE74A}"/>
              </a:ext>
            </a:extLst>
          </p:cNvPr>
          <p:cNvSpPr txBox="1">
            <a:spLocks/>
          </p:cNvSpPr>
          <p:nvPr/>
        </p:nvSpPr>
        <p:spPr>
          <a:xfrm>
            <a:off x="2060595" y="185023"/>
            <a:ext cx="9352175" cy="6537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1E2253-1CEC-4AAF-BE8D-99D1265E5CE4}"/>
              </a:ext>
            </a:extLst>
          </p:cNvPr>
          <p:cNvSpPr txBox="1">
            <a:spLocks/>
          </p:cNvSpPr>
          <p:nvPr/>
        </p:nvSpPr>
        <p:spPr>
          <a:xfrm>
            <a:off x="2022479" y="183575"/>
            <a:ext cx="9352175" cy="6537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Significant Challenges for Utility Scale Battery Storage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BFABB2-FD5D-4BE0-857D-C6FA88F02782}"/>
              </a:ext>
            </a:extLst>
          </p:cNvPr>
          <p:cNvSpPr/>
          <p:nvPr/>
        </p:nvSpPr>
        <p:spPr>
          <a:xfrm>
            <a:off x="1313025" y="3259"/>
            <a:ext cx="10909300" cy="1023793"/>
          </a:xfrm>
          <a:prstGeom prst="rect">
            <a:avLst/>
          </a:prstGeom>
          <a:solidFill>
            <a:srgbClr val="004F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6123F7-E5D4-4CC6-BEF0-BE757DDCBB55}"/>
              </a:ext>
            </a:extLst>
          </p:cNvPr>
          <p:cNvSpPr txBox="1">
            <a:spLocks/>
          </p:cNvSpPr>
          <p:nvPr/>
        </p:nvSpPr>
        <p:spPr>
          <a:xfrm>
            <a:off x="2995613" y="181918"/>
            <a:ext cx="8358187" cy="6537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7878E1-EDFA-4700-974A-48BAB2D50AA1}"/>
              </a:ext>
            </a:extLst>
          </p:cNvPr>
          <p:cNvSpPr txBox="1">
            <a:spLocks/>
          </p:cNvSpPr>
          <p:nvPr/>
        </p:nvSpPr>
        <p:spPr>
          <a:xfrm>
            <a:off x="1596676" y="92464"/>
            <a:ext cx="10308939" cy="6537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Challenges with Integrating Intermittent Renewables: Electricity Storage Capacity by Region,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35A5C5-83ED-42AE-9F86-2DF3E9AA7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092" t="25221" r="12816" b="24219"/>
          <a:stretch/>
        </p:blipFill>
        <p:spPr>
          <a:xfrm>
            <a:off x="286384" y="1703603"/>
            <a:ext cx="11619232" cy="464824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FAB47E32-B01F-4A85-945A-DE166CB67FCE}"/>
              </a:ext>
            </a:extLst>
          </p:cNvPr>
          <p:cNvSpPr/>
          <p:nvPr/>
        </p:nvSpPr>
        <p:spPr>
          <a:xfrm>
            <a:off x="799583" y="1395044"/>
            <a:ext cx="505846" cy="92278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054420A-14B5-4052-8612-A135F8EACA96}"/>
              </a:ext>
            </a:extLst>
          </p:cNvPr>
          <p:cNvSpPr/>
          <p:nvPr/>
        </p:nvSpPr>
        <p:spPr>
          <a:xfrm>
            <a:off x="2022479" y="4231615"/>
            <a:ext cx="505846" cy="92278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EB89D41-C499-4EFC-81C3-767014C95094}"/>
              </a:ext>
            </a:extLst>
          </p:cNvPr>
          <p:cNvSpPr/>
          <p:nvPr/>
        </p:nvSpPr>
        <p:spPr>
          <a:xfrm>
            <a:off x="4932583" y="3495390"/>
            <a:ext cx="505846" cy="92278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DC4C16-8032-46E0-B347-AF7FE0ECD2C6}"/>
              </a:ext>
            </a:extLst>
          </p:cNvPr>
          <p:cNvSpPr txBox="1"/>
          <p:nvPr/>
        </p:nvSpPr>
        <p:spPr>
          <a:xfrm>
            <a:off x="0" y="6475254"/>
            <a:ext cx="39634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EIA, 2018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376B994-CAC8-4F10-BECB-EE9E4C93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NOT FOR DISTRIBUTION OR CITATION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9995B76-2252-426F-BBD1-B59F2891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E852-319A-451F-A94E-294AD3898829}" type="slidenum">
              <a:rPr lang="en-US" smtClean="0"/>
              <a:t>8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775E4C-4B68-42F8-89DE-ED1C97519C11}"/>
              </a:ext>
            </a:extLst>
          </p:cNvPr>
          <p:cNvGrpSpPr/>
          <p:nvPr/>
        </p:nvGrpSpPr>
        <p:grpSpPr>
          <a:xfrm>
            <a:off x="0" y="-3108"/>
            <a:ext cx="1909178" cy="1023793"/>
            <a:chOff x="0" y="-3108"/>
            <a:chExt cx="1909178" cy="1023793"/>
          </a:xfrm>
        </p:grpSpPr>
        <p:sp>
          <p:nvSpPr>
            <p:cNvPr id="19" name="Pentagon 11">
              <a:extLst>
                <a:ext uri="{FF2B5EF4-FFF2-40B4-BE49-F238E27FC236}">
                  <a16:creationId xmlns:a16="http://schemas.microsoft.com/office/drawing/2014/main" id="{9DB602CB-B1B8-4B2A-B0B8-70FEDA65730D}"/>
                </a:ext>
              </a:extLst>
            </p:cNvPr>
            <p:cNvSpPr/>
            <p:nvPr/>
          </p:nvSpPr>
          <p:spPr>
            <a:xfrm>
              <a:off x="0" y="-3108"/>
              <a:ext cx="1909178" cy="1023793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135679-36E6-4298-94A9-0B04B4D71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70237"/>
              <a:ext cx="1418876" cy="912348"/>
            </a:xfrm>
            <a:prstGeom prst="rect">
              <a:avLst/>
            </a:prstGeom>
          </p:spPr>
        </p:pic>
      </p:grpSp>
      <p:sp>
        <p:nvSpPr>
          <p:cNvPr id="21" name="Arrow: Down 20">
            <a:extLst>
              <a:ext uri="{FF2B5EF4-FFF2-40B4-BE49-F238E27FC236}">
                <a16:creationId xmlns:a16="http://schemas.microsoft.com/office/drawing/2014/main" id="{A27F621C-188D-4F5F-93EE-E0076A65F815}"/>
              </a:ext>
            </a:extLst>
          </p:cNvPr>
          <p:cNvSpPr/>
          <p:nvPr/>
        </p:nvSpPr>
        <p:spPr>
          <a:xfrm>
            <a:off x="8729134" y="3566335"/>
            <a:ext cx="505846" cy="92278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CC6A39-1DA9-471E-929E-BF9C7D7FB782}"/>
              </a:ext>
            </a:extLst>
          </p:cNvPr>
          <p:cNvSpPr/>
          <p:nvPr/>
        </p:nvSpPr>
        <p:spPr>
          <a:xfrm>
            <a:off x="9103475" y="6529450"/>
            <a:ext cx="2904990" cy="25360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California Study</a:t>
            </a:r>
          </a:p>
        </p:txBody>
      </p:sp>
    </p:spTree>
    <p:extLst>
      <p:ext uri="{BB962C8B-B14F-4D97-AF65-F5344CB8AC3E}">
        <p14:creationId xmlns:p14="http://schemas.microsoft.com/office/powerpoint/2010/main" val="4028638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21" grpId="0" animBg="1"/>
      <p:bldP spid="21" grpId="1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A8F56767-895D-48BE-9ECA-2392D00864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591393"/>
              </p:ext>
            </p:extLst>
          </p:nvPr>
        </p:nvGraphicFramePr>
        <p:xfrm>
          <a:off x="197386" y="1046128"/>
          <a:ext cx="11782425" cy="543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2EE7E6CF-5822-4CC1-9EBE-0F4CF4F3708C}"/>
              </a:ext>
            </a:extLst>
          </p:cNvPr>
          <p:cNvGrpSpPr/>
          <p:nvPr/>
        </p:nvGrpSpPr>
        <p:grpSpPr>
          <a:xfrm>
            <a:off x="1282700" y="8334"/>
            <a:ext cx="10909300" cy="1023793"/>
            <a:chOff x="1282700" y="-8919"/>
            <a:chExt cx="10909300" cy="10237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2F6617-DFAE-43D2-BC31-F983D2E7C5A3}"/>
                </a:ext>
              </a:extLst>
            </p:cNvPr>
            <p:cNvSpPr/>
            <p:nvPr/>
          </p:nvSpPr>
          <p:spPr>
            <a:xfrm>
              <a:off x="1282700" y="-8919"/>
              <a:ext cx="10909300" cy="1023793"/>
            </a:xfrm>
            <a:prstGeom prst="rect">
              <a:avLst/>
            </a:prstGeom>
            <a:solidFill>
              <a:srgbClr val="004F8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2BE5254F-4917-42B5-B1D9-0A56E1FDA5C6}"/>
                </a:ext>
              </a:extLst>
            </p:cNvPr>
            <p:cNvSpPr txBox="1">
              <a:spLocks/>
            </p:cNvSpPr>
            <p:nvPr/>
          </p:nvSpPr>
          <p:spPr>
            <a:xfrm>
              <a:off x="1998078" y="37170"/>
              <a:ext cx="9355722" cy="6537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3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550C023-ED27-464D-A863-1DCE796844D7}"/>
              </a:ext>
            </a:extLst>
          </p:cNvPr>
          <p:cNvSpPr txBox="1"/>
          <p:nvPr/>
        </p:nvSpPr>
        <p:spPr>
          <a:xfrm>
            <a:off x="3889359" y="6053324"/>
            <a:ext cx="1793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Transportation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15B48-4048-4A28-B075-6D085127F7FF}"/>
              </a:ext>
            </a:extLst>
          </p:cNvPr>
          <p:cNvSpPr txBox="1"/>
          <p:nvPr/>
        </p:nvSpPr>
        <p:spPr>
          <a:xfrm>
            <a:off x="1741821" y="6053324"/>
            <a:ext cx="1793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Electricity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8F2CDD-9D55-466E-84CB-625DA24B916A}"/>
              </a:ext>
            </a:extLst>
          </p:cNvPr>
          <p:cNvSpPr txBox="1"/>
          <p:nvPr/>
        </p:nvSpPr>
        <p:spPr>
          <a:xfrm>
            <a:off x="9112768" y="6053324"/>
            <a:ext cx="1793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Buildings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578CE2-4469-4398-A0A1-C6EF210D67C8}"/>
              </a:ext>
            </a:extLst>
          </p:cNvPr>
          <p:cNvSpPr txBox="1"/>
          <p:nvPr/>
        </p:nvSpPr>
        <p:spPr>
          <a:xfrm>
            <a:off x="10173975" y="6053324"/>
            <a:ext cx="1793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Agriculture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2825EF-F6FE-43E0-8392-EE729F473697}"/>
              </a:ext>
            </a:extLst>
          </p:cNvPr>
          <p:cNvSpPr txBox="1"/>
          <p:nvPr/>
        </p:nvSpPr>
        <p:spPr>
          <a:xfrm>
            <a:off x="7229730" y="6053324"/>
            <a:ext cx="13504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Industry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4BC016-F1C7-4F0C-8351-CB3201FADAE2}"/>
              </a:ext>
            </a:extLst>
          </p:cNvPr>
          <p:cNvSpPr/>
          <p:nvPr/>
        </p:nvSpPr>
        <p:spPr>
          <a:xfrm>
            <a:off x="720919" y="1652169"/>
            <a:ext cx="624945" cy="62632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621AD-2CEC-48E0-9E47-F49A57306703}"/>
              </a:ext>
            </a:extLst>
          </p:cNvPr>
          <p:cNvSpPr/>
          <p:nvPr/>
        </p:nvSpPr>
        <p:spPr>
          <a:xfrm>
            <a:off x="819732" y="3765791"/>
            <a:ext cx="462968" cy="117180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2D5F82-A024-42C5-BA1E-21EB5F25DE47}"/>
              </a:ext>
            </a:extLst>
          </p:cNvPr>
          <p:cNvSpPr/>
          <p:nvPr/>
        </p:nvSpPr>
        <p:spPr>
          <a:xfrm>
            <a:off x="3360956" y="1356989"/>
            <a:ext cx="624945" cy="62632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771629-F8CD-448F-A18E-3BFE4C8F6BA3}"/>
              </a:ext>
            </a:extLst>
          </p:cNvPr>
          <p:cNvSpPr/>
          <p:nvPr/>
        </p:nvSpPr>
        <p:spPr>
          <a:xfrm>
            <a:off x="3473306" y="3805383"/>
            <a:ext cx="462969" cy="90610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031C46-E907-40B3-8485-BEE307ED2CE6}"/>
              </a:ext>
            </a:extLst>
          </p:cNvPr>
          <p:cNvSpPr/>
          <p:nvPr/>
        </p:nvSpPr>
        <p:spPr>
          <a:xfrm>
            <a:off x="6277378" y="2204126"/>
            <a:ext cx="624945" cy="62632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FA7F2B-D297-4A08-AD8C-CA5AFBD54B7A}"/>
              </a:ext>
            </a:extLst>
          </p:cNvPr>
          <p:cNvSpPr/>
          <p:nvPr/>
        </p:nvSpPr>
        <p:spPr>
          <a:xfrm>
            <a:off x="6421634" y="3765791"/>
            <a:ext cx="462969" cy="94569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B18E7D-E210-40EC-B30A-1BEFD81039AD}"/>
              </a:ext>
            </a:extLst>
          </p:cNvPr>
          <p:cNvSpPr/>
          <p:nvPr/>
        </p:nvSpPr>
        <p:spPr>
          <a:xfrm>
            <a:off x="9321968" y="2580866"/>
            <a:ext cx="624945" cy="62632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7A428E-484C-45B5-B148-C8FF754C86A3}"/>
              </a:ext>
            </a:extLst>
          </p:cNvPr>
          <p:cNvSpPr/>
          <p:nvPr/>
        </p:nvSpPr>
        <p:spPr>
          <a:xfrm>
            <a:off x="9369962" y="3759849"/>
            <a:ext cx="576951" cy="142424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A2C65FB-76FE-49EB-8929-069CBB1B7AEC}"/>
              </a:ext>
            </a:extLst>
          </p:cNvPr>
          <p:cNvSpPr/>
          <p:nvPr/>
        </p:nvSpPr>
        <p:spPr>
          <a:xfrm>
            <a:off x="10616961" y="2884787"/>
            <a:ext cx="624945" cy="62632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C234F8-78EB-4489-9F87-ADFD3748C782}"/>
              </a:ext>
            </a:extLst>
          </p:cNvPr>
          <p:cNvSpPr/>
          <p:nvPr/>
        </p:nvSpPr>
        <p:spPr>
          <a:xfrm>
            <a:off x="10640957" y="3794444"/>
            <a:ext cx="576951" cy="117180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D7E1ED-4E7E-4DE5-AE3A-790C53DA79FF}"/>
              </a:ext>
            </a:extLst>
          </p:cNvPr>
          <p:cNvSpPr/>
          <p:nvPr/>
        </p:nvSpPr>
        <p:spPr>
          <a:xfrm>
            <a:off x="1574466" y="-22254"/>
            <a:ext cx="9946131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Identified Emissions Reduction Potential of Sector- Specific Pathways for Meeting CA’s 2030 Targets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0807F7-63AA-46BD-88D3-0861B52052C2}"/>
              </a:ext>
            </a:extLst>
          </p:cNvPr>
          <p:cNvSpPr txBox="1"/>
          <p:nvPr/>
        </p:nvSpPr>
        <p:spPr>
          <a:xfrm>
            <a:off x="742288" y="6526153"/>
            <a:ext cx="145657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Source: EFI analysis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FADD069-BD2F-48A9-BA7E-F40614A74EBC}"/>
              </a:ext>
            </a:extLst>
          </p:cNvPr>
          <p:cNvSpPr/>
          <p:nvPr/>
        </p:nvSpPr>
        <p:spPr>
          <a:xfrm>
            <a:off x="188135" y="1111555"/>
            <a:ext cx="400802" cy="454006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2321A2-D353-46C5-AF50-15C8410A0BC6}"/>
              </a:ext>
            </a:extLst>
          </p:cNvPr>
          <p:cNvSpPr txBox="1"/>
          <p:nvPr/>
        </p:nvSpPr>
        <p:spPr>
          <a:xfrm>
            <a:off x="742288" y="6526153"/>
            <a:ext cx="145657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Source: EFI analysis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F1D534-02F3-44A1-80D3-EEC0FF45579E}"/>
              </a:ext>
            </a:extLst>
          </p:cNvPr>
          <p:cNvSpPr txBox="1"/>
          <p:nvPr/>
        </p:nvSpPr>
        <p:spPr>
          <a:xfrm>
            <a:off x="3823205" y="6072519"/>
            <a:ext cx="1793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Transportation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4A5E41-0377-4DE9-96A4-2748BBE627F8}"/>
              </a:ext>
            </a:extLst>
          </p:cNvPr>
          <p:cNvSpPr txBox="1"/>
          <p:nvPr/>
        </p:nvSpPr>
        <p:spPr>
          <a:xfrm>
            <a:off x="1507776" y="6091413"/>
            <a:ext cx="1793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Electricity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FAAD6D-D0A3-4E7B-9A7D-F1172AB430BD}"/>
              </a:ext>
            </a:extLst>
          </p:cNvPr>
          <p:cNvSpPr txBox="1"/>
          <p:nvPr/>
        </p:nvSpPr>
        <p:spPr>
          <a:xfrm>
            <a:off x="9190258" y="6130783"/>
            <a:ext cx="1793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     Buildings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880476-F8F1-435D-8635-AF3219CA472C}"/>
              </a:ext>
            </a:extLst>
          </p:cNvPr>
          <p:cNvSpPr txBox="1"/>
          <p:nvPr/>
        </p:nvSpPr>
        <p:spPr>
          <a:xfrm>
            <a:off x="10555970" y="6113021"/>
            <a:ext cx="1793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    Agriculture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62C16D-C502-4E2D-A0BD-C58BE87EA681}"/>
              </a:ext>
            </a:extLst>
          </p:cNvPr>
          <p:cNvSpPr txBox="1"/>
          <p:nvPr/>
        </p:nvSpPr>
        <p:spPr>
          <a:xfrm>
            <a:off x="7310429" y="6103075"/>
            <a:ext cx="1350489" cy="300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2000" b="1" dirty="0"/>
              <a:t>Industry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56E08F-23E4-44D8-8881-C2CD6AF4F1FB}"/>
              </a:ext>
            </a:extLst>
          </p:cNvPr>
          <p:cNvGrpSpPr/>
          <p:nvPr/>
        </p:nvGrpSpPr>
        <p:grpSpPr>
          <a:xfrm>
            <a:off x="0" y="-3108"/>
            <a:ext cx="1909178" cy="1023793"/>
            <a:chOff x="0" y="-3108"/>
            <a:chExt cx="1909178" cy="1023793"/>
          </a:xfrm>
        </p:grpSpPr>
        <p:sp>
          <p:nvSpPr>
            <p:cNvPr id="37" name="Pentagon 11">
              <a:extLst>
                <a:ext uri="{FF2B5EF4-FFF2-40B4-BE49-F238E27FC236}">
                  <a16:creationId xmlns:a16="http://schemas.microsoft.com/office/drawing/2014/main" id="{5C9EFB28-3196-4EF7-8ECB-9C7DE60D2ED1}"/>
                </a:ext>
              </a:extLst>
            </p:cNvPr>
            <p:cNvSpPr/>
            <p:nvPr/>
          </p:nvSpPr>
          <p:spPr>
            <a:xfrm>
              <a:off x="0" y="-3108"/>
              <a:ext cx="1909178" cy="1023793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206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79A6E90-1228-4879-923D-EB7DA5D11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70237"/>
              <a:ext cx="1418876" cy="912348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44D03E9F-9FB5-43EB-987B-89C80C68A67F}"/>
              </a:ext>
            </a:extLst>
          </p:cNvPr>
          <p:cNvPicPr/>
          <p:nvPr/>
        </p:nvPicPr>
        <p:blipFill rotWithShape="1">
          <a:blip r:embed="rId4"/>
          <a:srcRect b="20013"/>
          <a:stretch/>
        </p:blipFill>
        <p:spPr>
          <a:xfrm>
            <a:off x="1962694" y="1676688"/>
            <a:ext cx="8246254" cy="484339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51895EFE-5840-42C7-96A5-1CE19F7AB421}"/>
              </a:ext>
            </a:extLst>
          </p:cNvPr>
          <p:cNvSpPr/>
          <p:nvPr/>
        </p:nvSpPr>
        <p:spPr>
          <a:xfrm>
            <a:off x="8874353" y="1706945"/>
            <a:ext cx="1377715" cy="161828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68E9BA-9D59-4096-BF28-96479DDD40E9}"/>
              </a:ext>
            </a:extLst>
          </p:cNvPr>
          <p:cNvSpPr txBox="1"/>
          <p:nvPr/>
        </p:nvSpPr>
        <p:spPr>
          <a:xfrm>
            <a:off x="3375326" y="1135614"/>
            <a:ext cx="573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No in-region sequestration options</a:t>
            </a:r>
          </a:p>
        </p:txBody>
      </p:sp>
    </p:spTree>
    <p:extLst>
      <p:ext uri="{BB962C8B-B14F-4D97-AF65-F5344CB8AC3E}">
        <p14:creationId xmlns:p14="http://schemas.microsoft.com/office/powerpoint/2010/main" val="261003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" grpId="0" animBg="1"/>
      <p:bldP spid="2" grpId="1" animBg="1"/>
      <p:bldP spid="2" grpId="2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8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B2gsVtHHketNgHko6NQn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6689</TotalTime>
  <Words>1483</Words>
  <Application>Microsoft Macintosh PowerPoint</Application>
  <PresentationFormat>Widescreen</PresentationFormat>
  <Paragraphs>511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Franklin Gothic Book</vt:lpstr>
      <vt:lpstr>Franklin Gothic Demi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Views of LCOE: Generation Technologies, LCOE for Plants Entering Service in 2022 &amp; LCOE/LCOS ($MWh),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A. Kenderdine</dc:creator>
  <cp:lastModifiedBy>Susan Rivo</cp:lastModifiedBy>
  <cp:revision>160</cp:revision>
  <cp:lastPrinted>2020-05-31T22:28:08Z</cp:lastPrinted>
  <dcterms:created xsi:type="dcterms:W3CDTF">2020-05-31T03:58:40Z</dcterms:created>
  <dcterms:modified xsi:type="dcterms:W3CDTF">2020-06-11T17:54:15Z</dcterms:modified>
</cp:coreProperties>
</file>